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6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12192000" cy="6858000"/>
  <p:notesSz cx="6858000" cy="9144000"/>
  <p:embeddedFontLst>
    <p:embeddedFont>
      <p:font typeface="Algerian" panose="04020705040A02060702" pitchFamily="82" charset="0"/>
      <p:regular r:id="rId62"/>
    </p:embeddedFont>
    <p:embeddedFont>
      <p:font typeface="Calibri" panose="020F0502020204030204" pitchFamily="34" charset="0"/>
      <p:regular r:id="rId63"/>
      <p:bold r:id="rId64"/>
      <p:italic r:id="rId65"/>
      <p:boldItalic r:id="rId66"/>
    </p:embeddedFont>
    <p:embeddedFont>
      <p:font typeface="Comic Sans MS" panose="030F0702030302020204" pitchFamily="66"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Gill Sans" panose="020B0604020202020204" charset="0"/>
      <p:regular r:id="rId75"/>
      <p:bold r:id="rId76"/>
    </p:embeddedFont>
    <p:embeddedFont>
      <p:font typeface="Impact" panose="020B0806030902050204" pitchFamily="34" charset="0"/>
      <p:regular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izp5B3KAa3JUkjtWKdSQy0dSQH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notesMaster" Target="notesMasters/notesMaster1.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accent1"/>
        </a:solidFill>
        <a:effectLst/>
      </p:bgPr>
    </p:bg>
    <p:spTree>
      <p:nvGrpSpPr>
        <p:cNvPr id="1" name="Shape 17"/>
        <p:cNvGrpSpPr/>
        <p:nvPr/>
      </p:nvGrpSpPr>
      <p:grpSpPr>
        <a:xfrm>
          <a:off x="0" y="0"/>
          <a:ext cx="0" cy="0"/>
          <a:chOff x="0" y="0"/>
          <a:chExt cx="0" cy="0"/>
        </a:xfrm>
      </p:grpSpPr>
      <p:sp>
        <p:nvSpPr>
          <p:cNvPr id="18" name="Google Shape;18;p60" title="scalloped circle"/>
          <p:cNvSpPr/>
          <p:nvPr/>
        </p:nvSpPr>
        <p:spPr>
          <a:xfrm>
            <a:off x="3557016" y="630936"/>
            <a:ext cx="5235575" cy="5229225"/>
          </a:xfrm>
          <a:custGeom>
            <a:avLst/>
            <a:gdLst/>
            <a:ahLst/>
            <a:cxnLst/>
            <a:rect l="l" t="t" r="r" b="b"/>
            <a:pathLst>
              <a:path w="3298" h="3294" extrusionOk="0">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sp>
        <p:nvSpPr>
          <p:cNvPr id="19" name="Google Shape;19;p60"/>
          <p:cNvSpPr txBox="1">
            <a:spLocks noGrp="1"/>
          </p:cNvSpPr>
          <p:nvPr>
            <p:ph type="ctrTitle"/>
          </p:nvPr>
        </p:nvSpPr>
        <p:spPr>
          <a:xfrm>
            <a:off x="1078523" y="1098388"/>
            <a:ext cx="10318418" cy="439498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2"/>
              </a:buClr>
              <a:buSzPts val="10000"/>
              <a:buFont typeface="Impact"/>
              <a:buNone/>
              <a:defRPr sz="10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60"/>
          <p:cNvSpPr txBox="1">
            <a:spLocks noGrp="1"/>
          </p:cNvSpPr>
          <p:nvPr>
            <p:ph type="subTitle" idx="1"/>
          </p:nvPr>
        </p:nvSpPr>
        <p:spPr>
          <a:xfrm>
            <a:off x="2215045" y="5979196"/>
            <a:ext cx="8045373" cy="742279"/>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00"/>
              </a:spcBef>
              <a:spcAft>
                <a:spcPts val="0"/>
              </a:spcAft>
              <a:buSzPts val="2000"/>
              <a:buNone/>
              <a:defRPr sz="2000" b="1" i="0" cap="none">
                <a:solidFill>
                  <a:schemeClr val="dk2"/>
                </a:solidFill>
              </a:defRPr>
            </a:lvl1pPr>
            <a:lvl2pPr lvl="1" algn="ctr">
              <a:lnSpc>
                <a:spcPct val="110000"/>
              </a:lnSpc>
              <a:spcBef>
                <a:spcPts val="700"/>
              </a:spcBef>
              <a:spcAft>
                <a:spcPts val="0"/>
              </a:spcAft>
              <a:buSzPts val="2000"/>
              <a:buNone/>
              <a:defRPr sz="2000"/>
            </a:lvl2pPr>
            <a:lvl3pPr lvl="2" algn="ctr">
              <a:lnSpc>
                <a:spcPct val="110000"/>
              </a:lnSpc>
              <a:spcBef>
                <a:spcPts val="700"/>
              </a:spcBef>
              <a:spcAft>
                <a:spcPts val="0"/>
              </a:spcAft>
              <a:buSzPts val="1800"/>
              <a:buNone/>
              <a:defRPr sz="1800"/>
            </a:lvl3pPr>
            <a:lvl4pPr lvl="3" algn="ctr">
              <a:lnSpc>
                <a:spcPct val="110000"/>
              </a:lnSpc>
              <a:spcBef>
                <a:spcPts val="700"/>
              </a:spcBef>
              <a:spcAft>
                <a:spcPts val="0"/>
              </a:spcAft>
              <a:buSzPts val="1600"/>
              <a:buNone/>
              <a:defRPr sz="1600"/>
            </a:lvl4pPr>
            <a:lvl5pPr lvl="4" algn="ctr">
              <a:lnSpc>
                <a:spcPct val="110000"/>
              </a:lnSpc>
              <a:spcBef>
                <a:spcPts val="700"/>
              </a:spcBef>
              <a:spcAft>
                <a:spcPts val="0"/>
              </a:spcAft>
              <a:buSzPts val="1600"/>
              <a:buNone/>
              <a:defRPr sz="1600"/>
            </a:lvl5pPr>
            <a:lvl6pPr lvl="5" algn="ctr">
              <a:lnSpc>
                <a:spcPct val="110000"/>
              </a:lnSpc>
              <a:spcBef>
                <a:spcPts val="700"/>
              </a:spcBef>
              <a:spcAft>
                <a:spcPts val="0"/>
              </a:spcAft>
              <a:buSzPts val="1600"/>
              <a:buNone/>
              <a:defRPr sz="1600"/>
            </a:lvl6pPr>
            <a:lvl7pPr lvl="6" algn="ctr">
              <a:lnSpc>
                <a:spcPct val="110000"/>
              </a:lnSpc>
              <a:spcBef>
                <a:spcPts val="700"/>
              </a:spcBef>
              <a:spcAft>
                <a:spcPts val="0"/>
              </a:spcAft>
              <a:buSzPts val="1600"/>
              <a:buNone/>
              <a:defRPr sz="1600"/>
            </a:lvl7pPr>
            <a:lvl8pPr lvl="7" algn="ctr">
              <a:lnSpc>
                <a:spcPct val="110000"/>
              </a:lnSpc>
              <a:spcBef>
                <a:spcPts val="700"/>
              </a:spcBef>
              <a:spcAft>
                <a:spcPts val="0"/>
              </a:spcAft>
              <a:buSzPts val="1600"/>
              <a:buNone/>
              <a:defRPr sz="1600"/>
            </a:lvl8pPr>
            <a:lvl9pPr lvl="8" algn="ctr">
              <a:lnSpc>
                <a:spcPct val="110000"/>
              </a:lnSpc>
              <a:spcBef>
                <a:spcPts val="700"/>
              </a:spcBef>
              <a:spcAft>
                <a:spcPts val="0"/>
              </a:spcAft>
              <a:buSzPts val="1600"/>
              <a:buNone/>
              <a:defRPr sz="1600"/>
            </a:lvl9pPr>
          </a:lstStyle>
          <a:p>
            <a:endParaRPr/>
          </a:p>
        </p:txBody>
      </p:sp>
      <p:sp>
        <p:nvSpPr>
          <p:cNvPr id="21" name="Google Shape;21;p60"/>
          <p:cNvSpPr txBox="1">
            <a:spLocks noGrp="1"/>
          </p:cNvSpPr>
          <p:nvPr>
            <p:ph type="dt" idx="10"/>
          </p:nvPr>
        </p:nvSpPr>
        <p:spPr>
          <a:xfrm>
            <a:off x="1078523"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95E0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60"/>
          <p:cNvSpPr txBox="1">
            <a:spLocks noGrp="1"/>
          </p:cNvSpPr>
          <p:nvPr>
            <p:ph type="ftr" idx="11"/>
          </p:nvPr>
        </p:nvSpPr>
        <p:spPr>
          <a:xfrm>
            <a:off x="4180332"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95E0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60"/>
          <p:cNvSpPr txBox="1">
            <a:spLocks noGrp="1"/>
          </p:cNvSpPr>
          <p:nvPr>
            <p:ph type="sldNum" idx="12"/>
          </p:nvPr>
        </p:nvSpPr>
        <p:spPr>
          <a:xfrm>
            <a:off x="9067218" y="6375679"/>
            <a:ext cx="2329723"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95E04"/>
                </a:solidFill>
                <a:latin typeface="Gill Sans"/>
                <a:ea typeface="Gill Sans"/>
                <a:cs typeface="Gill Sans"/>
                <a:sym typeface="Gill Sans"/>
              </a:defRPr>
            </a:lvl1pPr>
            <a:lvl2pPr marL="0" lvl="1" indent="0" algn="r">
              <a:spcBef>
                <a:spcPts val="0"/>
              </a:spcBef>
              <a:buNone/>
              <a:defRPr sz="1200" b="0" i="0" u="none" strike="noStrike" cap="none">
                <a:solidFill>
                  <a:srgbClr val="895E04"/>
                </a:solidFill>
                <a:latin typeface="Gill Sans"/>
                <a:ea typeface="Gill Sans"/>
                <a:cs typeface="Gill Sans"/>
                <a:sym typeface="Gill Sans"/>
              </a:defRPr>
            </a:lvl2pPr>
            <a:lvl3pPr marL="0" lvl="2" indent="0" algn="r">
              <a:spcBef>
                <a:spcPts val="0"/>
              </a:spcBef>
              <a:buNone/>
              <a:defRPr sz="1200" b="0" i="0" u="none" strike="noStrike" cap="none">
                <a:solidFill>
                  <a:srgbClr val="895E04"/>
                </a:solidFill>
                <a:latin typeface="Gill Sans"/>
                <a:ea typeface="Gill Sans"/>
                <a:cs typeface="Gill Sans"/>
                <a:sym typeface="Gill Sans"/>
              </a:defRPr>
            </a:lvl3pPr>
            <a:lvl4pPr marL="0" lvl="3" indent="0" algn="r">
              <a:spcBef>
                <a:spcPts val="0"/>
              </a:spcBef>
              <a:buNone/>
              <a:defRPr sz="1200" b="0" i="0" u="none" strike="noStrike" cap="none">
                <a:solidFill>
                  <a:srgbClr val="895E04"/>
                </a:solidFill>
                <a:latin typeface="Gill Sans"/>
                <a:ea typeface="Gill Sans"/>
                <a:cs typeface="Gill Sans"/>
                <a:sym typeface="Gill Sans"/>
              </a:defRPr>
            </a:lvl4pPr>
            <a:lvl5pPr marL="0" lvl="4" indent="0" algn="r">
              <a:spcBef>
                <a:spcPts val="0"/>
              </a:spcBef>
              <a:buNone/>
              <a:defRPr sz="1200" b="0" i="0" u="none" strike="noStrike" cap="none">
                <a:solidFill>
                  <a:srgbClr val="895E04"/>
                </a:solidFill>
                <a:latin typeface="Gill Sans"/>
                <a:ea typeface="Gill Sans"/>
                <a:cs typeface="Gill Sans"/>
                <a:sym typeface="Gill Sans"/>
              </a:defRPr>
            </a:lvl5pPr>
            <a:lvl6pPr marL="0" lvl="5" indent="0" algn="r">
              <a:spcBef>
                <a:spcPts val="0"/>
              </a:spcBef>
              <a:buNone/>
              <a:defRPr sz="1200" b="0" i="0" u="none" strike="noStrike" cap="none">
                <a:solidFill>
                  <a:srgbClr val="895E04"/>
                </a:solidFill>
                <a:latin typeface="Gill Sans"/>
                <a:ea typeface="Gill Sans"/>
                <a:cs typeface="Gill Sans"/>
                <a:sym typeface="Gill Sans"/>
              </a:defRPr>
            </a:lvl6pPr>
            <a:lvl7pPr marL="0" lvl="6" indent="0" algn="r">
              <a:spcBef>
                <a:spcPts val="0"/>
              </a:spcBef>
              <a:buNone/>
              <a:defRPr sz="1200" b="0" i="0" u="none" strike="noStrike" cap="none">
                <a:solidFill>
                  <a:srgbClr val="895E04"/>
                </a:solidFill>
                <a:latin typeface="Gill Sans"/>
                <a:ea typeface="Gill Sans"/>
                <a:cs typeface="Gill Sans"/>
                <a:sym typeface="Gill Sans"/>
              </a:defRPr>
            </a:lvl7pPr>
            <a:lvl8pPr marL="0" lvl="7" indent="0" algn="r">
              <a:spcBef>
                <a:spcPts val="0"/>
              </a:spcBef>
              <a:buNone/>
              <a:defRPr sz="1200" b="0" i="0" u="none" strike="noStrike" cap="none">
                <a:solidFill>
                  <a:srgbClr val="895E04"/>
                </a:solidFill>
                <a:latin typeface="Gill Sans"/>
                <a:ea typeface="Gill Sans"/>
                <a:cs typeface="Gill Sans"/>
                <a:sym typeface="Gill Sans"/>
              </a:defRPr>
            </a:lvl8pPr>
            <a:lvl9pPr marL="0" lvl="8" indent="0" algn="r">
              <a:spcBef>
                <a:spcPts val="0"/>
              </a:spcBef>
              <a:buNone/>
              <a:defRPr sz="1200" b="0" i="0" u="none" strike="noStrike" cap="none">
                <a:solidFill>
                  <a:srgbClr val="895E04"/>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AU"/>
              <a:t>‹#›</a:t>
            </a:fld>
            <a:endParaRPr/>
          </a:p>
        </p:txBody>
      </p:sp>
      <p:sp>
        <p:nvSpPr>
          <p:cNvPr id="24" name="Google Shape;24;p60" title="left edge border"/>
          <p:cNvSpPr/>
          <p:nvPr/>
        </p:nvSpPr>
        <p:spPr>
          <a:xfrm>
            <a:off x="0" y="0"/>
            <a:ext cx="283464"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71"/>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71"/>
          <p:cNvSpPr txBox="1">
            <a:spLocks noGrp="1"/>
          </p:cNvSpPr>
          <p:nvPr>
            <p:ph type="body" idx="1"/>
          </p:nvPr>
        </p:nvSpPr>
        <p:spPr>
          <a:xfrm rot="5400000">
            <a:off x="4544043" y="-1006365"/>
            <a:ext cx="3593591" cy="1017832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86" name="Google Shape;86;p71"/>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71"/>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71"/>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72"/>
          <p:cNvSpPr txBox="1">
            <a:spLocks noGrp="1"/>
          </p:cNvSpPr>
          <p:nvPr>
            <p:ph type="title"/>
          </p:nvPr>
        </p:nvSpPr>
        <p:spPr>
          <a:xfrm rot="5400000">
            <a:off x="8012185" y="2436522"/>
            <a:ext cx="5600404" cy="149213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72"/>
          <p:cNvSpPr txBox="1">
            <a:spLocks noGrp="1"/>
          </p:cNvSpPr>
          <p:nvPr>
            <p:ph type="body" idx="1"/>
          </p:nvPr>
        </p:nvSpPr>
        <p:spPr>
          <a:xfrm rot="5400000">
            <a:off x="2653390" y="-1013705"/>
            <a:ext cx="5600405" cy="8392585"/>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92" name="Google Shape;92;p72"/>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72"/>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72"/>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3"/>
        <p:cNvGrpSpPr/>
        <p:nvPr/>
      </p:nvGrpSpPr>
      <p:grpSpPr>
        <a:xfrm>
          <a:off x="0" y="0"/>
          <a:ext cx="0" cy="0"/>
          <a:chOff x="0" y="0"/>
          <a:chExt cx="0" cy="0"/>
        </a:xfrm>
      </p:grpSpPr>
      <p:sp>
        <p:nvSpPr>
          <p:cNvPr id="104" name="Google Shape;104;p63"/>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63"/>
          <p:cNvSpPr txBox="1">
            <a:spLocks noGrp="1"/>
          </p:cNvSpPr>
          <p:nvPr>
            <p:ph type="body" idx="1"/>
          </p:nvPr>
        </p:nvSpPr>
        <p:spPr>
          <a:xfrm>
            <a:off x="1251678" y="2286001"/>
            <a:ext cx="10178322" cy="3593591"/>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106" name="Google Shape;106;p63"/>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63"/>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63"/>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61"/>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61"/>
          <p:cNvSpPr txBox="1">
            <a:spLocks noGrp="1"/>
          </p:cNvSpPr>
          <p:nvPr>
            <p:ph type="body" idx="1"/>
          </p:nvPr>
        </p:nvSpPr>
        <p:spPr>
          <a:xfrm>
            <a:off x="1251678" y="2286001"/>
            <a:ext cx="10178322" cy="3593591"/>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28" name="Google Shape;28;p61"/>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1"/>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1"/>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31"/>
        <p:cNvGrpSpPr/>
        <p:nvPr/>
      </p:nvGrpSpPr>
      <p:grpSpPr>
        <a:xfrm>
          <a:off x="0" y="0"/>
          <a:ext cx="0" cy="0"/>
          <a:chOff x="0" y="0"/>
          <a:chExt cx="0" cy="0"/>
        </a:xfrm>
      </p:grpSpPr>
      <p:sp>
        <p:nvSpPr>
          <p:cNvPr id="32" name="Google Shape;32;p64"/>
          <p:cNvSpPr txBox="1">
            <a:spLocks noGrp="1"/>
          </p:cNvSpPr>
          <p:nvPr>
            <p:ph type="title"/>
          </p:nvPr>
        </p:nvSpPr>
        <p:spPr>
          <a:xfrm>
            <a:off x="3242929" y="1073888"/>
            <a:ext cx="8187071" cy="40646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2"/>
              </a:buClr>
              <a:buSzPts val="8400"/>
              <a:buFont typeface="Impact"/>
              <a:buNone/>
              <a:defRPr sz="8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4"/>
          <p:cNvSpPr txBox="1">
            <a:spLocks noGrp="1"/>
          </p:cNvSpPr>
          <p:nvPr>
            <p:ph type="body" idx="1"/>
          </p:nvPr>
        </p:nvSpPr>
        <p:spPr>
          <a:xfrm>
            <a:off x="3242930" y="5159781"/>
            <a:ext cx="7017488" cy="95113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00"/>
              </a:spcBef>
              <a:spcAft>
                <a:spcPts val="0"/>
              </a:spcAft>
              <a:buSzPts val="2000"/>
              <a:buNone/>
              <a:defRPr sz="2000" b="1" i="0" cap="none">
                <a:solidFill>
                  <a:schemeClr val="accent1"/>
                </a:solidFill>
              </a:defRPr>
            </a:lvl1pPr>
            <a:lvl2pPr marL="914400" lvl="1" indent="-228600" algn="l">
              <a:lnSpc>
                <a:spcPct val="110000"/>
              </a:lnSpc>
              <a:spcBef>
                <a:spcPts val="700"/>
              </a:spcBef>
              <a:spcAft>
                <a:spcPts val="0"/>
              </a:spcAft>
              <a:buSzPts val="2000"/>
              <a:buNone/>
              <a:defRPr sz="2000">
                <a:solidFill>
                  <a:schemeClr val="lt1"/>
                </a:solidFill>
              </a:defRPr>
            </a:lvl2pPr>
            <a:lvl3pPr marL="1371600" lvl="2" indent="-228600" algn="l">
              <a:lnSpc>
                <a:spcPct val="110000"/>
              </a:lnSpc>
              <a:spcBef>
                <a:spcPts val="700"/>
              </a:spcBef>
              <a:spcAft>
                <a:spcPts val="0"/>
              </a:spcAft>
              <a:buSzPts val="1800"/>
              <a:buNone/>
              <a:defRPr sz="1800">
                <a:solidFill>
                  <a:schemeClr val="lt1"/>
                </a:solidFill>
              </a:defRPr>
            </a:lvl3pPr>
            <a:lvl4pPr marL="1828800" lvl="3" indent="-228600" algn="l">
              <a:lnSpc>
                <a:spcPct val="110000"/>
              </a:lnSpc>
              <a:spcBef>
                <a:spcPts val="700"/>
              </a:spcBef>
              <a:spcAft>
                <a:spcPts val="0"/>
              </a:spcAft>
              <a:buSzPts val="1600"/>
              <a:buNone/>
              <a:defRPr sz="1600">
                <a:solidFill>
                  <a:schemeClr val="lt1"/>
                </a:solidFill>
              </a:defRPr>
            </a:lvl4pPr>
            <a:lvl5pPr marL="2286000" lvl="4" indent="-228600" algn="l">
              <a:lnSpc>
                <a:spcPct val="110000"/>
              </a:lnSpc>
              <a:spcBef>
                <a:spcPts val="700"/>
              </a:spcBef>
              <a:spcAft>
                <a:spcPts val="0"/>
              </a:spcAft>
              <a:buSzPts val="1600"/>
              <a:buNone/>
              <a:defRPr sz="1600">
                <a:solidFill>
                  <a:schemeClr val="lt1"/>
                </a:solidFill>
              </a:defRPr>
            </a:lvl5pPr>
            <a:lvl6pPr marL="2743200" lvl="5" indent="-228600" algn="l">
              <a:lnSpc>
                <a:spcPct val="110000"/>
              </a:lnSpc>
              <a:spcBef>
                <a:spcPts val="700"/>
              </a:spcBef>
              <a:spcAft>
                <a:spcPts val="0"/>
              </a:spcAft>
              <a:buSzPts val="1600"/>
              <a:buNone/>
              <a:defRPr sz="1600">
                <a:solidFill>
                  <a:schemeClr val="lt1"/>
                </a:solidFill>
              </a:defRPr>
            </a:lvl6pPr>
            <a:lvl7pPr marL="3200400" lvl="6" indent="-228600" algn="l">
              <a:lnSpc>
                <a:spcPct val="110000"/>
              </a:lnSpc>
              <a:spcBef>
                <a:spcPts val="700"/>
              </a:spcBef>
              <a:spcAft>
                <a:spcPts val="0"/>
              </a:spcAft>
              <a:buSzPts val="1600"/>
              <a:buNone/>
              <a:defRPr sz="1600">
                <a:solidFill>
                  <a:schemeClr val="lt1"/>
                </a:solidFill>
              </a:defRPr>
            </a:lvl7pPr>
            <a:lvl8pPr marL="3657600" lvl="7" indent="-228600" algn="l">
              <a:lnSpc>
                <a:spcPct val="110000"/>
              </a:lnSpc>
              <a:spcBef>
                <a:spcPts val="700"/>
              </a:spcBef>
              <a:spcAft>
                <a:spcPts val="0"/>
              </a:spcAft>
              <a:buSzPts val="1600"/>
              <a:buNone/>
              <a:defRPr sz="1600">
                <a:solidFill>
                  <a:schemeClr val="lt1"/>
                </a:solidFill>
              </a:defRPr>
            </a:lvl8pPr>
            <a:lvl9pPr marL="4114800" lvl="8" indent="-228600" algn="l">
              <a:lnSpc>
                <a:spcPct val="110000"/>
              </a:lnSpc>
              <a:spcBef>
                <a:spcPts val="700"/>
              </a:spcBef>
              <a:spcAft>
                <a:spcPts val="0"/>
              </a:spcAft>
              <a:buSzPts val="1600"/>
              <a:buNone/>
              <a:defRPr sz="1600">
                <a:solidFill>
                  <a:schemeClr val="lt1"/>
                </a:solidFill>
              </a:defRPr>
            </a:lvl9pPr>
          </a:lstStyle>
          <a:p>
            <a:endParaRPr/>
          </a:p>
        </p:txBody>
      </p:sp>
      <p:sp>
        <p:nvSpPr>
          <p:cNvPr id="34" name="Google Shape;34;p64"/>
          <p:cNvSpPr txBox="1">
            <a:spLocks noGrp="1"/>
          </p:cNvSpPr>
          <p:nvPr>
            <p:ph type="dt" idx="10"/>
          </p:nvPr>
        </p:nvSpPr>
        <p:spPr>
          <a:xfrm>
            <a:off x="3236546" y="6375679"/>
            <a:ext cx="1493947"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4"/>
          <p:cNvSpPr txBox="1">
            <a:spLocks noGrp="1"/>
          </p:cNvSpPr>
          <p:nvPr>
            <p:ph type="ftr" idx="11"/>
          </p:nvPr>
        </p:nvSpPr>
        <p:spPr>
          <a:xfrm>
            <a:off x="5279064"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4"/>
          <p:cNvSpPr txBox="1">
            <a:spLocks noGrp="1"/>
          </p:cNvSpPr>
          <p:nvPr>
            <p:ph type="sldNum" idx="12"/>
          </p:nvPr>
        </p:nvSpPr>
        <p:spPr>
          <a:xfrm>
            <a:off x="9942434" y="6375679"/>
            <a:ext cx="1487566"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Gill Sans"/>
                <a:ea typeface="Gill Sans"/>
                <a:cs typeface="Gill Sans"/>
                <a:sym typeface="Gill Sans"/>
              </a:defRPr>
            </a:lvl1pPr>
            <a:lvl2pPr marL="0" lvl="1" indent="0" algn="r">
              <a:spcBef>
                <a:spcPts val="0"/>
              </a:spcBef>
              <a:buNone/>
              <a:defRPr sz="1200">
                <a:solidFill>
                  <a:schemeClr val="lt2"/>
                </a:solidFill>
                <a:latin typeface="Gill Sans"/>
                <a:ea typeface="Gill Sans"/>
                <a:cs typeface="Gill Sans"/>
                <a:sym typeface="Gill Sans"/>
              </a:defRPr>
            </a:lvl2pPr>
            <a:lvl3pPr marL="0" lvl="2" indent="0" algn="r">
              <a:spcBef>
                <a:spcPts val="0"/>
              </a:spcBef>
              <a:buNone/>
              <a:defRPr sz="1200">
                <a:solidFill>
                  <a:schemeClr val="lt2"/>
                </a:solidFill>
                <a:latin typeface="Gill Sans"/>
                <a:ea typeface="Gill Sans"/>
                <a:cs typeface="Gill Sans"/>
                <a:sym typeface="Gill Sans"/>
              </a:defRPr>
            </a:lvl3pPr>
            <a:lvl4pPr marL="0" lvl="3" indent="0" algn="r">
              <a:spcBef>
                <a:spcPts val="0"/>
              </a:spcBef>
              <a:buNone/>
              <a:defRPr sz="1200">
                <a:solidFill>
                  <a:schemeClr val="lt2"/>
                </a:solidFill>
                <a:latin typeface="Gill Sans"/>
                <a:ea typeface="Gill Sans"/>
                <a:cs typeface="Gill Sans"/>
                <a:sym typeface="Gill Sans"/>
              </a:defRPr>
            </a:lvl4pPr>
            <a:lvl5pPr marL="0" lvl="4" indent="0" algn="r">
              <a:spcBef>
                <a:spcPts val="0"/>
              </a:spcBef>
              <a:buNone/>
              <a:defRPr sz="1200">
                <a:solidFill>
                  <a:schemeClr val="lt2"/>
                </a:solidFill>
                <a:latin typeface="Gill Sans"/>
                <a:ea typeface="Gill Sans"/>
                <a:cs typeface="Gill Sans"/>
                <a:sym typeface="Gill Sans"/>
              </a:defRPr>
            </a:lvl5pPr>
            <a:lvl6pPr marL="0" lvl="5" indent="0" algn="r">
              <a:spcBef>
                <a:spcPts val="0"/>
              </a:spcBef>
              <a:buNone/>
              <a:defRPr sz="1200">
                <a:solidFill>
                  <a:schemeClr val="lt2"/>
                </a:solidFill>
                <a:latin typeface="Gill Sans"/>
                <a:ea typeface="Gill Sans"/>
                <a:cs typeface="Gill Sans"/>
                <a:sym typeface="Gill Sans"/>
              </a:defRPr>
            </a:lvl6pPr>
            <a:lvl7pPr marL="0" lvl="6" indent="0" algn="r">
              <a:spcBef>
                <a:spcPts val="0"/>
              </a:spcBef>
              <a:buNone/>
              <a:defRPr sz="1200">
                <a:solidFill>
                  <a:schemeClr val="lt2"/>
                </a:solidFill>
                <a:latin typeface="Gill Sans"/>
                <a:ea typeface="Gill Sans"/>
                <a:cs typeface="Gill Sans"/>
                <a:sym typeface="Gill Sans"/>
              </a:defRPr>
            </a:lvl7pPr>
            <a:lvl8pPr marL="0" lvl="7" indent="0" algn="r">
              <a:spcBef>
                <a:spcPts val="0"/>
              </a:spcBef>
              <a:buNone/>
              <a:defRPr sz="1200">
                <a:solidFill>
                  <a:schemeClr val="lt2"/>
                </a:solidFill>
                <a:latin typeface="Gill Sans"/>
                <a:ea typeface="Gill Sans"/>
                <a:cs typeface="Gill Sans"/>
                <a:sym typeface="Gill Sans"/>
              </a:defRPr>
            </a:lvl8pPr>
            <a:lvl9pPr marL="0" lvl="8" indent="0" algn="r">
              <a:spcBef>
                <a:spcPts val="0"/>
              </a:spcBef>
              <a:buNone/>
              <a:defRPr sz="1200">
                <a:solidFill>
                  <a:schemeClr val="l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AU"/>
              <a:t>‹#›</a:t>
            </a:fld>
            <a:endParaRPr/>
          </a:p>
        </p:txBody>
      </p:sp>
      <p:grpSp>
        <p:nvGrpSpPr>
          <p:cNvPr id="37" name="Google Shape;37;p64" title="left scallop shape"/>
          <p:cNvGrpSpPr/>
          <p:nvPr/>
        </p:nvGrpSpPr>
        <p:grpSpPr>
          <a:xfrm>
            <a:off x="0" y="0"/>
            <a:ext cx="2814638" cy="6858000"/>
            <a:chOff x="0" y="0"/>
            <a:chExt cx="2814638" cy="6858000"/>
          </a:xfrm>
        </p:grpSpPr>
        <p:sp>
          <p:nvSpPr>
            <p:cNvPr id="38" name="Google Shape;38;p64" title="left scallop shape"/>
            <p:cNvSpPr/>
            <p:nvPr/>
          </p:nvSpPr>
          <p:spPr>
            <a:xfrm>
              <a:off x="0" y="0"/>
              <a:ext cx="2814638" cy="6858000"/>
            </a:xfrm>
            <a:custGeom>
              <a:avLst/>
              <a:gdLst/>
              <a:ahLst/>
              <a:cxnLst/>
              <a:rect l="l" t="t" r="r" b="b"/>
              <a:pathLst>
                <a:path w="1773" h="4320" extrusionOk="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lt2"/>
            </a:solidFill>
            <a:ln>
              <a:noFill/>
            </a:ln>
          </p:spPr>
        </p:sp>
        <p:sp>
          <p:nvSpPr>
            <p:cNvPr id="39" name="Google Shape;39;p64" title="left scallop inline"/>
            <p:cNvSpPr/>
            <p:nvPr/>
          </p:nvSpPr>
          <p:spPr>
            <a:xfrm>
              <a:off x="874382" y="0"/>
              <a:ext cx="1646238" cy="6858000"/>
            </a:xfrm>
            <a:custGeom>
              <a:avLst/>
              <a:gdLst/>
              <a:ahLst/>
              <a:cxnLst/>
              <a:rect l="l" t="t" r="r" b="b"/>
              <a:pathLst>
                <a:path w="1037" h="4320" extrusionOk="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65"/>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5"/>
          <p:cNvSpPr txBox="1">
            <a:spLocks noGrp="1"/>
          </p:cNvSpPr>
          <p:nvPr>
            <p:ph type="body" idx="1"/>
          </p:nvPr>
        </p:nvSpPr>
        <p:spPr>
          <a:xfrm>
            <a:off x="1257300" y="2286000"/>
            <a:ext cx="4800600" cy="36195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43" name="Google Shape;43;p65"/>
          <p:cNvSpPr txBox="1">
            <a:spLocks noGrp="1"/>
          </p:cNvSpPr>
          <p:nvPr>
            <p:ph type="body" idx="2"/>
          </p:nvPr>
        </p:nvSpPr>
        <p:spPr>
          <a:xfrm>
            <a:off x="6647796" y="2286000"/>
            <a:ext cx="4800600" cy="36195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44" name="Google Shape;44;p65"/>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5"/>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5"/>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66"/>
          <p:cNvSpPr txBox="1">
            <a:spLocks noGrp="1"/>
          </p:cNvSpPr>
          <p:nvPr>
            <p:ph type="title"/>
          </p:nvPr>
        </p:nvSpPr>
        <p:spPr>
          <a:xfrm>
            <a:off x="1252728" y="381000"/>
            <a:ext cx="10172700" cy="14935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6"/>
          <p:cNvSpPr txBox="1">
            <a:spLocks noGrp="1"/>
          </p:cNvSpPr>
          <p:nvPr>
            <p:ph type="body" idx="1"/>
          </p:nvPr>
        </p:nvSpPr>
        <p:spPr>
          <a:xfrm>
            <a:off x="1251678" y="2199633"/>
            <a:ext cx="4800600" cy="63252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700"/>
              </a:spcBef>
              <a:spcAft>
                <a:spcPts val="0"/>
              </a:spcAft>
              <a:buSzPts val="1900"/>
              <a:buNone/>
              <a:defRPr sz="1900" b="1" cap="none">
                <a:solidFill>
                  <a:schemeClr val="dk2"/>
                </a:solidFill>
              </a:defRPr>
            </a:lvl1pPr>
            <a:lvl2pPr marL="914400" lvl="1" indent="-228600" algn="l">
              <a:lnSpc>
                <a:spcPct val="110000"/>
              </a:lnSpc>
              <a:spcBef>
                <a:spcPts val="700"/>
              </a:spcBef>
              <a:spcAft>
                <a:spcPts val="0"/>
              </a:spcAft>
              <a:buSzPts val="1900"/>
              <a:buNone/>
              <a:defRPr sz="1900" b="1"/>
            </a:lvl2pPr>
            <a:lvl3pPr marL="1371600" lvl="2" indent="-228600" algn="l">
              <a:lnSpc>
                <a:spcPct val="110000"/>
              </a:lnSpc>
              <a:spcBef>
                <a:spcPts val="700"/>
              </a:spcBef>
              <a:spcAft>
                <a:spcPts val="0"/>
              </a:spcAft>
              <a:buSzPts val="1800"/>
              <a:buNone/>
              <a:defRPr sz="1800" b="1"/>
            </a:lvl3pPr>
            <a:lvl4pPr marL="1828800" lvl="3" indent="-228600" algn="l">
              <a:lnSpc>
                <a:spcPct val="110000"/>
              </a:lnSpc>
              <a:spcBef>
                <a:spcPts val="700"/>
              </a:spcBef>
              <a:spcAft>
                <a:spcPts val="0"/>
              </a:spcAft>
              <a:buSzPts val="1600"/>
              <a:buNone/>
              <a:defRPr sz="1600" b="1"/>
            </a:lvl4pPr>
            <a:lvl5pPr marL="2286000" lvl="4" indent="-228600" algn="l">
              <a:lnSpc>
                <a:spcPct val="110000"/>
              </a:lnSpc>
              <a:spcBef>
                <a:spcPts val="700"/>
              </a:spcBef>
              <a:spcAft>
                <a:spcPts val="0"/>
              </a:spcAft>
              <a:buSzPts val="1600"/>
              <a:buNone/>
              <a:defRPr sz="1600" b="1"/>
            </a:lvl5pPr>
            <a:lvl6pPr marL="2743200" lvl="5" indent="-228600" algn="l">
              <a:lnSpc>
                <a:spcPct val="110000"/>
              </a:lnSpc>
              <a:spcBef>
                <a:spcPts val="700"/>
              </a:spcBef>
              <a:spcAft>
                <a:spcPts val="0"/>
              </a:spcAft>
              <a:buSzPts val="1600"/>
              <a:buNone/>
              <a:defRPr sz="1600" b="1"/>
            </a:lvl6pPr>
            <a:lvl7pPr marL="3200400" lvl="6" indent="-228600" algn="l">
              <a:lnSpc>
                <a:spcPct val="110000"/>
              </a:lnSpc>
              <a:spcBef>
                <a:spcPts val="700"/>
              </a:spcBef>
              <a:spcAft>
                <a:spcPts val="0"/>
              </a:spcAft>
              <a:buSzPts val="1600"/>
              <a:buNone/>
              <a:defRPr sz="1600" b="1"/>
            </a:lvl7pPr>
            <a:lvl8pPr marL="3657600" lvl="7" indent="-228600" algn="l">
              <a:lnSpc>
                <a:spcPct val="110000"/>
              </a:lnSpc>
              <a:spcBef>
                <a:spcPts val="700"/>
              </a:spcBef>
              <a:spcAft>
                <a:spcPts val="0"/>
              </a:spcAft>
              <a:buSzPts val="1600"/>
              <a:buNone/>
              <a:defRPr sz="1600" b="1"/>
            </a:lvl8pPr>
            <a:lvl9pPr marL="4114800" lvl="8" indent="-228600" algn="l">
              <a:lnSpc>
                <a:spcPct val="110000"/>
              </a:lnSpc>
              <a:spcBef>
                <a:spcPts val="700"/>
              </a:spcBef>
              <a:spcAft>
                <a:spcPts val="0"/>
              </a:spcAft>
              <a:buSzPts val="1600"/>
              <a:buNone/>
              <a:defRPr sz="1600" b="1"/>
            </a:lvl9pPr>
          </a:lstStyle>
          <a:p>
            <a:endParaRPr/>
          </a:p>
        </p:txBody>
      </p:sp>
      <p:sp>
        <p:nvSpPr>
          <p:cNvPr id="50" name="Google Shape;50;p66"/>
          <p:cNvSpPr txBox="1">
            <a:spLocks noGrp="1"/>
          </p:cNvSpPr>
          <p:nvPr>
            <p:ph type="body" idx="2"/>
          </p:nvPr>
        </p:nvSpPr>
        <p:spPr>
          <a:xfrm>
            <a:off x="1257300" y="2909102"/>
            <a:ext cx="4800600" cy="299639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51" name="Google Shape;51;p66"/>
          <p:cNvSpPr txBox="1">
            <a:spLocks noGrp="1"/>
          </p:cNvSpPr>
          <p:nvPr>
            <p:ph type="body" idx="3"/>
          </p:nvPr>
        </p:nvSpPr>
        <p:spPr>
          <a:xfrm>
            <a:off x="6633864" y="2199633"/>
            <a:ext cx="4800600" cy="63252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700"/>
              </a:spcBef>
              <a:spcAft>
                <a:spcPts val="0"/>
              </a:spcAft>
              <a:buSzPts val="1900"/>
              <a:buNone/>
              <a:defRPr sz="1900" b="1" cap="none">
                <a:solidFill>
                  <a:schemeClr val="dk2"/>
                </a:solidFill>
              </a:defRPr>
            </a:lvl1pPr>
            <a:lvl2pPr marL="914400" lvl="1" indent="-228600" algn="l">
              <a:lnSpc>
                <a:spcPct val="110000"/>
              </a:lnSpc>
              <a:spcBef>
                <a:spcPts val="700"/>
              </a:spcBef>
              <a:spcAft>
                <a:spcPts val="0"/>
              </a:spcAft>
              <a:buSzPts val="1900"/>
              <a:buNone/>
              <a:defRPr sz="1900" b="1"/>
            </a:lvl2pPr>
            <a:lvl3pPr marL="1371600" lvl="2" indent="-228600" algn="l">
              <a:lnSpc>
                <a:spcPct val="110000"/>
              </a:lnSpc>
              <a:spcBef>
                <a:spcPts val="700"/>
              </a:spcBef>
              <a:spcAft>
                <a:spcPts val="0"/>
              </a:spcAft>
              <a:buSzPts val="1800"/>
              <a:buNone/>
              <a:defRPr sz="1800" b="1"/>
            </a:lvl3pPr>
            <a:lvl4pPr marL="1828800" lvl="3" indent="-228600" algn="l">
              <a:lnSpc>
                <a:spcPct val="110000"/>
              </a:lnSpc>
              <a:spcBef>
                <a:spcPts val="700"/>
              </a:spcBef>
              <a:spcAft>
                <a:spcPts val="0"/>
              </a:spcAft>
              <a:buSzPts val="1600"/>
              <a:buNone/>
              <a:defRPr sz="1600" b="1"/>
            </a:lvl4pPr>
            <a:lvl5pPr marL="2286000" lvl="4" indent="-228600" algn="l">
              <a:lnSpc>
                <a:spcPct val="110000"/>
              </a:lnSpc>
              <a:spcBef>
                <a:spcPts val="700"/>
              </a:spcBef>
              <a:spcAft>
                <a:spcPts val="0"/>
              </a:spcAft>
              <a:buSzPts val="1600"/>
              <a:buNone/>
              <a:defRPr sz="1600" b="1"/>
            </a:lvl5pPr>
            <a:lvl6pPr marL="2743200" lvl="5" indent="-228600" algn="l">
              <a:lnSpc>
                <a:spcPct val="110000"/>
              </a:lnSpc>
              <a:spcBef>
                <a:spcPts val="700"/>
              </a:spcBef>
              <a:spcAft>
                <a:spcPts val="0"/>
              </a:spcAft>
              <a:buSzPts val="1600"/>
              <a:buNone/>
              <a:defRPr sz="1600" b="1"/>
            </a:lvl6pPr>
            <a:lvl7pPr marL="3200400" lvl="6" indent="-228600" algn="l">
              <a:lnSpc>
                <a:spcPct val="110000"/>
              </a:lnSpc>
              <a:spcBef>
                <a:spcPts val="700"/>
              </a:spcBef>
              <a:spcAft>
                <a:spcPts val="0"/>
              </a:spcAft>
              <a:buSzPts val="1600"/>
              <a:buNone/>
              <a:defRPr sz="1600" b="1"/>
            </a:lvl7pPr>
            <a:lvl8pPr marL="3657600" lvl="7" indent="-228600" algn="l">
              <a:lnSpc>
                <a:spcPct val="110000"/>
              </a:lnSpc>
              <a:spcBef>
                <a:spcPts val="700"/>
              </a:spcBef>
              <a:spcAft>
                <a:spcPts val="0"/>
              </a:spcAft>
              <a:buSzPts val="1600"/>
              <a:buNone/>
              <a:defRPr sz="1600" b="1"/>
            </a:lvl8pPr>
            <a:lvl9pPr marL="4114800" lvl="8" indent="-228600" algn="l">
              <a:lnSpc>
                <a:spcPct val="110000"/>
              </a:lnSpc>
              <a:spcBef>
                <a:spcPts val="700"/>
              </a:spcBef>
              <a:spcAft>
                <a:spcPts val="0"/>
              </a:spcAft>
              <a:buSzPts val="1600"/>
              <a:buNone/>
              <a:defRPr sz="1600" b="1"/>
            </a:lvl9pPr>
          </a:lstStyle>
          <a:p>
            <a:endParaRPr/>
          </a:p>
        </p:txBody>
      </p:sp>
      <p:sp>
        <p:nvSpPr>
          <p:cNvPr id="52" name="Google Shape;52;p66"/>
          <p:cNvSpPr txBox="1">
            <a:spLocks noGrp="1"/>
          </p:cNvSpPr>
          <p:nvPr>
            <p:ph type="body" idx="4"/>
          </p:nvPr>
        </p:nvSpPr>
        <p:spPr>
          <a:xfrm>
            <a:off x="6633864" y="2909102"/>
            <a:ext cx="4800600" cy="299639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53" name="Google Shape;53;p66"/>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6"/>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6"/>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7"/>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67"/>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7"/>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7"/>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68"/>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8"/>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5"/>
        <p:cNvGrpSpPr/>
        <p:nvPr/>
      </p:nvGrpSpPr>
      <p:grpSpPr>
        <a:xfrm>
          <a:off x="0" y="0"/>
          <a:ext cx="0" cy="0"/>
          <a:chOff x="0" y="0"/>
          <a:chExt cx="0" cy="0"/>
        </a:xfrm>
      </p:grpSpPr>
      <p:sp>
        <p:nvSpPr>
          <p:cNvPr id="66" name="Google Shape;66;p69" title="right scallop background shape"/>
          <p:cNvSpPr/>
          <p:nvPr/>
        </p:nvSpPr>
        <p:spPr>
          <a:xfrm>
            <a:off x="7389812" y="0"/>
            <a:ext cx="4802188" cy="6858000"/>
          </a:xfrm>
          <a:custGeom>
            <a:avLst/>
            <a:gdLst/>
            <a:ahLst/>
            <a:cxnLst/>
            <a:rect l="l" t="t" r="r" b="b"/>
            <a:pathLst>
              <a:path w="3025" h="4320" extrusionOk="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67" name="Google Shape;67;p69"/>
          <p:cNvSpPr txBox="1">
            <a:spLocks noGrp="1"/>
          </p:cNvSpPr>
          <p:nvPr>
            <p:ph type="title"/>
          </p:nvPr>
        </p:nvSpPr>
        <p:spPr>
          <a:xfrm>
            <a:off x="8337884" y="457199"/>
            <a:ext cx="3092115" cy="119667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1900"/>
              <a:buFont typeface="Gill Sans"/>
              <a:buNone/>
              <a:defRPr sz="1900" b="1" i="0" cap="none">
                <a:solidFill>
                  <a:schemeClr val="accen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69"/>
          <p:cNvSpPr txBox="1">
            <a:spLocks noGrp="1"/>
          </p:cNvSpPr>
          <p:nvPr>
            <p:ph type="body" idx="1"/>
          </p:nvPr>
        </p:nvSpPr>
        <p:spPr>
          <a:xfrm>
            <a:off x="765051" y="920377"/>
            <a:ext cx="6158418" cy="4985124"/>
          </a:xfrm>
          <a:prstGeom prst="rect">
            <a:avLst/>
          </a:prstGeom>
          <a:noFill/>
          <a:ln>
            <a:noFill/>
          </a:ln>
        </p:spPr>
        <p:txBody>
          <a:bodyPr spcFirstLastPara="1" wrap="square" lIns="91425" tIns="45700" rIns="91425" bIns="45700" anchor="t" anchorCtr="0">
            <a:normAutofit/>
          </a:bodyPr>
          <a:lstStyle>
            <a:lvl1pPr marL="457200" lvl="0" indent="-431800" algn="l">
              <a:lnSpc>
                <a:spcPct val="110000"/>
              </a:lnSpc>
              <a:spcBef>
                <a:spcPts val="700"/>
              </a:spcBef>
              <a:spcAft>
                <a:spcPts val="0"/>
              </a:spcAft>
              <a:buSzPts val="3200"/>
              <a:buChar char="•"/>
              <a:defRPr sz="3200"/>
            </a:lvl1pPr>
            <a:lvl2pPr marL="914400" lvl="1" indent="-406400" algn="l">
              <a:lnSpc>
                <a:spcPct val="110000"/>
              </a:lnSpc>
              <a:spcBef>
                <a:spcPts val="700"/>
              </a:spcBef>
              <a:spcAft>
                <a:spcPts val="0"/>
              </a:spcAft>
              <a:buSzPts val="2800"/>
              <a:buChar char="–"/>
              <a:defRPr sz="2800"/>
            </a:lvl2pPr>
            <a:lvl3pPr marL="1371600" lvl="2" indent="-381000" algn="l">
              <a:lnSpc>
                <a:spcPct val="110000"/>
              </a:lnSpc>
              <a:spcBef>
                <a:spcPts val="700"/>
              </a:spcBef>
              <a:spcAft>
                <a:spcPts val="0"/>
              </a:spcAft>
              <a:buSzPts val="2400"/>
              <a:buChar char="•"/>
              <a:defRPr sz="2400"/>
            </a:lvl3pPr>
            <a:lvl4pPr marL="1828800" lvl="3" indent="-355600" algn="l">
              <a:lnSpc>
                <a:spcPct val="110000"/>
              </a:lnSpc>
              <a:spcBef>
                <a:spcPts val="700"/>
              </a:spcBef>
              <a:spcAft>
                <a:spcPts val="0"/>
              </a:spcAft>
              <a:buSzPts val="2000"/>
              <a:buChar char="–"/>
              <a:defRPr sz="2000"/>
            </a:lvl4pPr>
            <a:lvl5pPr marL="2286000" lvl="4" indent="-355600" algn="l">
              <a:lnSpc>
                <a:spcPct val="110000"/>
              </a:lnSpc>
              <a:spcBef>
                <a:spcPts val="700"/>
              </a:spcBef>
              <a:spcAft>
                <a:spcPts val="0"/>
              </a:spcAft>
              <a:buSzPts val="2000"/>
              <a:buChar char="•"/>
              <a:defRPr sz="2000"/>
            </a:lvl5pPr>
            <a:lvl6pPr marL="2743200" lvl="5" indent="-355600" algn="l">
              <a:lnSpc>
                <a:spcPct val="110000"/>
              </a:lnSpc>
              <a:spcBef>
                <a:spcPts val="700"/>
              </a:spcBef>
              <a:spcAft>
                <a:spcPts val="0"/>
              </a:spcAft>
              <a:buSzPts val="2000"/>
              <a:buChar char="–"/>
              <a:defRPr sz="2000"/>
            </a:lvl6pPr>
            <a:lvl7pPr marL="3200400" lvl="6" indent="-355600" algn="l">
              <a:lnSpc>
                <a:spcPct val="110000"/>
              </a:lnSpc>
              <a:spcBef>
                <a:spcPts val="700"/>
              </a:spcBef>
              <a:spcAft>
                <a:spcPts val="0"/>
              </a:spcAft>
              <a:buSzPts val="2000"/>
              <a:buChar char="•"/>
              <a:defRPr sz="2000"/>
            </a:lvl7pPr>
            <a:lvl8pPr marL="3657600" lvl="7" indent="-355600" algn="l">
              <a:lnSpc>
                <a:spcPct val="110000"/>
              </a:lnSpc>
              <a:spcBef>
                <a:spcPts val="700"/>
              </a:spcBef>
              <a:spcAft>
                <a:spcPts val="0"/>
              </a:spcAft>
              <a:buSzPts val="2000"/>
              <a:buChar char="–"/>
              <a:defRPr sz="2000"/>
            </a:lvl8pPr>
            <a:lvl9pPr marL="4114800" lvl="8" indent="-355600" algn="l">
              <a:lnSpc>
                <a:spcPct val="110000"/>
              </a:lnSpc>
              <a:spcBef>
                <a:spcPts val="700"/>
              </a:spcBef>
              <a:spcAft>
                <a:spcPts val="0"/>
              </a:spcAft>
              <a:buSzPts val="2000"/>
              <a:buChar char="•"/>
              <a:defRPr sz="2000"/>
            </a:lvl9pPr>
          </a:lstStyle>
          <a:p>
            <a:endParaRPr/>
          </a:p>
        </p:txBody>
      </p:sp>
      <p:sp>
        <p:nvSpPr>
          <p:cNvPr id="69" name="Google Shape;69;p69"/>
          <p:cNvSpPr txBox="1">
            <a:spLocks noGrp="1"/>
          </p:cNvSpPr>
          <p:nvPr>
            <p:ph type="body" idx="2"/>
          </p:nvPr>
        </p:nvSpPr>
        <p:spPr>
          <a:xfrm>
            <a:off x="8337885" y="1741336"/>
            <a:ext cx="3092115" cy="416416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1600"/>
              <a:buNone/>
              <a:defRPr sz="1600">
                <a:solidFill>
                  <a:schemeClr val="lt2"/>
                </a:solidFill>
              </a:defRPr>
            </a:lvl1pPr>
            <a:lvl2pPr marL="914400" lvl="1" indent="-228600" algn="l">
              <a:lnSpc>
                <a:spcPct val="110000"/>
              </a:lnSpc>
              <a:spcBef>
                <a:spcPts val="700"/>
              </a:spcBef>
              <a:spcAft>
                <a:spcPts val="0"/>
              </a:spcAft>
              <a:buSzPts val="1400"/>
              <a:buNone/>
              <a:defRPr sz="1400"/>
            </a:lvl2pPr>
            <a:lvl3pPr marL="1371600" lvl="2" indent="-228600" algn="l">
              <a:lnSpc>
                <a:spcPct val="110000"/>
              </a:lnSpc>
              <a:spcBef>
                <a:spcPts val="700"/>
              </a:spcBef>
              <a:spcAft>
                <a:spcPts val="0"/>
              </a:spcAft>
              <a:buSzPts val="1200"/>
              <a:buNone/>
              <a:defRPr sz="1200"/>
            </a:lvl3pPr>
            <a:lvl4pPr marL="1828800" lvl="3" indent="-228600" algn="l">
              <a:lnSpc>
                <a:spcPct val="110000"/>
              </a:lnSpc>
              <a:spcBef>
                <a:spcPts val="700"/>
              </a:spcBef>
              <a:spcAft>
                <a:spcPts val="0"/>
              </a:spcAft>
              <a:buSzPts val="1000"/>
              <a:buNone/>
              <a:defRPr sz="1000"/>
            </a:lvl4pPr>
            <a:lvl5pPr marL="2286000" lvl="4" indent="-228600" algn="l">
              <a:lnSpc>
                <a:spcPct val="110000"/>
              </a:lnSpc>
              <a:spcBef>
                <a:spcPts val="700"/>
              </a:spcBef>
              <a:spcAft>
                <a:spcPts val="0"/>
              </a:spcAft>
              <a:buSzPts val="1000"/>
              <a:buNone/>
              <a:defRPr sz="1000"/>
            </a:lvl5pPr>
            <a:lvl6pPr marL="2743200" lvl="5" indent="-228600" algn="l">
              <a:lnSpc>
                <a:spcPct val="110000"/>
              </a:lnSpc>
              <a:spcBef>
                <a:spcPts val="700"/>
              </a:spcBef>
              <a:spcAft>
                <a:spcPts val="0"/>
              </a:spcAft>
              <a:buSzPts val="1000"/>
              <a:buNone/>
              <a:defRPr sz="1000"/>
            </a:lvl6pPr>
            <a:lvl7pPr marL="3200400" lvl="6" indent="-228600" algn="l">
              <a:lnSpc>
                <a:spcPct val="110000"/>
              </a:lnSpc>
              <a:spcBef>
                <a:spcPts val="700"/>
              </a:spcBef>
              <a:spcAft>
                <a:spcPts val="0"/>
              </a:spcAft>
              <a:buSzPts val="1000"/>
              <a:buNone/>
              <a:defRPr sz="1000"/>
            </a:lvl7pPr>
            <a:lvl8pPr marL="3657600" lvl="7" indent="-228600" algn="l">
              <a:lnSpc>
                <a:spcPct val="110000"/>
              </a:lnSpc>
              <a:spcBef>
                <a:spcPts val="700"/>
              </a:spcBef>
              <a:spcAft>
                <a:spcPts val="0"/>
              </a:spcAft>
              <a:buSzPts val="1000"/>
              <a:buNone/>
              <a:defRPr sz="1000"/>
            </a:lvl8pPr>
            <a:lvl9pPr marL="4114800" lvl="8" indent="-228600" algn="l">
              <a:lnSpc>
                <a:spcPct val="110000"/>
              </a:lnSpc>
              <a:spcBef>
                <a:spcPts val="700"/>
              </a:spcBef>
              <a:spcAft>
                <a:spcPts val="0"/>
              </a:spcAft>
              <a:buSzPts val="1000"/>
              <a:buNone/>
              <a:defRPr sz="1000"/>
            </a:lvl9pPr>
          </a:lstStyle>
          <a:p>
            <a:endParaRPr/>
          </a:p>
        </p:txBody>
      </p:sp>
      <p:sp>
        <p:nvSpPr>
          <p:cNvPr id="70" name="Google Shape;70;p69"/>
          <p:cNvSpPr txBox="1">
            <a:spLocks noGrp="1"/>
          </p:cNvSpPr>
          <p:nvPr>
            <p:ph type="dt" idx="10"/>
          </p:nvPr>
        </p:nvSpPr>
        <p:spPr>
          <a:xfrm>
            <a:off x="765051" y="6375679"/>
            <a:ext cx="1233355"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9"/>
          <p:cNvSpPr txBox="1">
            <a:spLocks noGrp="1"/>
          </p:cNvSpPr>
          <p:nvPr>
            <p:ph type="ftr" idx="11"/>
          </p:nvPr>
        </p:nvSpPr>
        <p:spPr>
          <a:xfrm>
            <a:off x="2103620" y="6375679"/>
            <a:ext cx="3482179"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9"/>
          <p:cNvSpPr txBox="1">
            <a:spLocks noGrp="1"/>
          </p:cNvSpPr>
          <p:nvPr>
            <p:ph type="sldNum" idx="12"/>
          </p:nvPr>
        </p:nvSpPr>
        <p:spPr>
          <a:xfrm>
            <a:off x="5691014" y="6375679"/>
            <a:ext cx="1232456"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
        <p:nvSpPr>
          <p:cNvPr id="73" name="Google Shape;73;p69" title="left edge border"/>
          <p:cNvSpPr/>
          <p:nvPr/>
        </p:nvSpPr>
        <p:spPr>
          <a:xfrm>
            <a:off x="0"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4"/>
        <p:cNvGrpSpPr/>
        <p:nvPr/>
      </p:nvGrpSpPr>
      <p:grpSpPr>
        <a:xfrm>
          <a:off x="0" y="0"/>
          <a:ext cx="0" cy="0"/>
          <a:chOff x="0" y="0"/>
          <a:chExt cx="0" cy="0"/>
        </a:xfrm>
      </p:grpSpPr>
      <p:sp>
        <p:nvSpPr>
          <p:cNvPr id="75" name="Google Shape;75;p70"/>
          <p:cNvSpPr>
            <a:spLocks noGrp="1"/>
          </p:cNvSpPr>
          <p:nvPr>
            <p:ph type="pic" idx="2"/>
          </p:nvPr>
        </p:nvSpPr>
        <p:spPr>
          <a:xfrm>
            <a:off x="283464" y="0"/>
            <a:ext cx="7355585" cy="6857999"/>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700"/>
              </a:spcBef>
              <a:spcAft>
                <a:spcPts val="0"/>
              </a:spcAft>
              <a:buClr>
                <a:schemeClr val="dk2"/>
              </a:buClr>
              <a:buSzPts val="3200"/>
              <a:buFont typeface="Arial"/>
              <a:buNone/>
              <a:defRPr sz="3200" b="0" i="0" u="none" strike="noStrike" cap="none">
                <a:solidFill>
                  <a:srgbClr val="595959"/>
                </a:solidFill>
                <a:latin typeface="Gill Sans"/>
                <a:ea typeface="Gill Sans"/>
                <a:cs typeface="Gill Sans"/>
                <a:sym typeface="Gill Sans"/>
              </a:defRPr>
            </a:lvl1pPr>
            <a:lvl2pPr marR="0" lvl="1" algn="l" rtl="0">
              <a:lnSpc>
                <a:spcPct val="110000"/>
              </a:lnSpc>
              <a:spcBef>
                <a:spcPts val="700"/>
              </a:spcBef>
              <a:spcAft>
                <a:spcPts val="0"/>
              </a:spcAft>
              <a:buClr>
                <a:schemeClr val="dk2"/>
              </a:buClr>
              <a:buSzPts val="2800"/>
              <a:buFont typeface="Gill Sans"/>
              <a:buNone/>
              <a:defRPr sz="2800" b="0" i="0" u="none" strike="noStrike" cap="none">
                <a:solidFill>
                  <a:srgbClr val="595959"/>
                </a:solidFill>
                <a:latin typeface="Gill Sans"/>
                <a:ea typeface="Gill Sans"/>
                <a:cs typeface="Gill Sans"/>
                <a:sym typeface="Gill Sans"/>
              </a:defRPr>
            </a:lvl2pPr>
            <a:lvl3pPr marR="0" lvl="2" algn="l" rtl="0">
              <a:lnSpc>
                <a:spcPct val="110000"/>
              </a:lnSpc>
              <a:spcBef>
                <a:spcPts val="700"/>
              </a:spcBef>
              <a:spcAft>
                <a:spcPts val="0"/>
              </a:spcAft>
              <a:buClr>
                <a:schemeClr val="dk2"/>
              </a:buClr>
              <a:buSzPts val="2400"/>
              <a:buFont typeface="Arial"/>
              <a:buNone/>
              <a:defRPr sz="2400" b="0" i="0" u="none" strike="noStrike" cap="none">
                <a:solidFill>
                  <a:srgbClr val="595959"/>
                </a:solidFill>
                <a:latin typeface="Gill Sans"/>
                <a:ea typeface="Gill Sans"/>
                <a:cs typeface="Gill Sans"/>
                <a:sym typeface="Gill Sans"/>
              </a:defRPr>
            </a:lvl3pPr>
            <a:lvl4pPr marR="0" lvl="3" algn="l" rtl="0">
              <a:lnSpc>
                <a:spcPct val="110000"/>
              </a:lnSpc>
              <a:spcBef>
                <a:spcPts val="700"/>
              </a:spcBef>
              <a:spcAft>
                <a:spcPts val="0"/>
              </a:spcAft>
              <a:buClr>
                <a:schemeClr val="dk2"/>
              </a:buClr>
              <a:buSzPts val="2000"/>
              <a:buFont typeface="Gill Sans"/>
              <a:buNone/>
              <a:defRPr sz="2000" b="0" i="0" u="none" strike="noStrike" cap="none">
                <a:solidFill>
                  <a:srgbClr val="595959"/>
                </a:solidFill>
                <a:latin typeface="Gill Sans"/>
                <a:ea typeface="Gill Sans"/>
                <a:cs typeface="Gill Sans"/>
                <a:sym typeface="Gill Sans"/>
              </a:defRPr>
            </a:lvl4pPr>
            <a:lvl5pPr marR="0" lvl="4" algn="l" rtl="0">
              <a:lnSpc>
                <a:spcPct val="110000"/>
              </a:lnSpc>
              <a:spcBef>
                <a:spcPts val="700"/>
              </a:spcBef>
              <a:spcAft>
                <a:spcPts val="0"/>
              </a:spcAft>
              <a:buClr>
                <a:schemeClr val="dk2"/>
              </a:buClr>
              <a:buSzPts val="2000"/>
              <a:buFont typeface="Arial"/>
              <a:buNone/>
              <a:defRPr sz="2000" b="0" i="0" u="none" strike="noStrike" cap="none">
                <a:solidFill>
                  <a:srgbClr val="595959"/>
                </a:solidFill>
                <a:latin typeface="Gill Sans"/>
                <a:ea typeface="Gill Sans"/>
                <a:cs typeface="Gill Sans"/>
                <a:sym typeface="Gill Sans"/>
              </a:defRPr>
            </a:lvl5pPr>
            <a:lvl6pPr marR="0" lvl="5" algn="l" rtl="0">
              <a:lnSpc>
                <a:spcPct val="110000"/>
              </a:lnSpc>
              <a:spcBef>
                <a:spcPts val="700"/>
              </a:spcBef>
              <a:spcAft>
                <a:spcPts val="0"/>
              </a:spcAft>
              <a:buClr>
                <a:schemeClr val="dk2"/>
              </a:buClr>
              <a:buSzPts val="2000"/>
              <a:buFont typeface="Gill Sans"/>
              <a:buNone/>
              <a:defRPr sz="2000" b="0" i="0" u="none" strike="noStrike" cap="none">
                <a:solidFill>
                  <a:srgbClr val="595959"/>
                </a:solidFill>
                <a:latin typeface="Gill Sans"/>
                <a:ea typeface="Gill Sans"/>
                <a:cs typeface="Gill Sans"/>
                <a:sym typeface="Gill Sans"/>
              </a:defRPr>
            </a:lvl6pPr>
            <a:lvl7pPr marR="0" lvl="6" algn="l" rtl="0">
              <a:lnSpc>
                <a:spcPct val="110000"/>
              </a:lnSpc>
              <a:spcBef>
                <a:spcPts val="700"/>
              </a:spcBef>
              <a:spcAft>
                <a:spcPts val="0"/>
              </a:spcAft>
              <a:buClr>
                <a:schemeClr val="dk2"/>
              </a:buClr>
              <a:buSzPts val="2000"/>
              <a:buFont typeface="Arial"/>
              <a:buNone/>
              <a:defRPr sz="2000" b="0" i="0" u="none" strike="noStrike" cap="none">
                <a:solidFill>
                  <a:srgbClr val="595959"/>
                </a:solidFill>
                <a:latin typeface="Gill Sans"/>
                <a:ea typeface="Gill Sans"/>
                <a:cs typeface="Gill Sans"/>
                <a:sym typeface="Gill Sans"/>
              </a:defRPr>
            </a:lvl7pPr>
            <a:lvl8pPr marR="0" lvl="7" algn="l" rtl="0">
              <a:lnSpc>
                <a:spcPct val="110000"/>
              </a:lnSpc>
              <a:spcBef>
                <a:spcPts val="700"/>
              </a:spcBef>
              <a:spcAft>
                <a:spcPts val="0"/>
              </a:spcAft>
              <a:buClr>
                <a:schemeClr val="dk2"/>
              </a:buClr>
              <a:buSzPts val="2000"/>
              <a:buFont typeface="Gill Sans"/>
              <a:buNone/>
              <a:defRPr sz="2000" b="0" i="0" u="none" strike="noStrike" cap="none">
                <a:solidFill>
                  <a:srgbClr val="595959"/>
                </a:solidFill>
                <a:latin typeface="Gill Sans"/>
                <a:ea typeface="Gill Sans"/>
                <a:cs typeface="Gill Sans"/>
                <a:sym typeface="Gill Sans"/>
              </a:defRPr>
            </a:lvl8pPr>
            <a:lvl9pPr marR="0" lvl="8" algn="l" rtl="0">
              <a:lnSpc>
                <a:spcPct val="110000"/>
              </a:lnSpc>
              <a:spcBef>
                <a:spcPts val="700"/>
              </a:spcBef>
              <a:spcAft>
                <a:spcPts val="0"/>
              </a:spcAft>
              <a:buClr>
                <a:schemeClr val="dk2"/>
              </a:buClr>
              <a:buSzPts val="2000"/>
              <a:buFont typeface="Arial"/>
              <a:buNone/>
              <a:defRPr sz="2000" b="0" i="0" u="none" strike="noStrike" cap="none">
                <a:solidFill>
                  <a:srgbClr val="595959"/>
                </a:solidFill>
                <a:latin typeface="Gill Sans"/>
                <a:ea typeface="Gill Sans"/>
                <a:cs typeface="Gill Sans"/>
                <a:sym typeface="Gill Sans"/>
              </a:defRPr>
            </a:lvl9pPr>
          </a:lstStyle>
          <a:p>
            <a:endParaRPr/>
          </a:p>
        </p:txBody>
      </p:sp>
      <p:sp>
        <p:nvSpPr>
          <p:cNvPr id="76" name="Google Shape;76;p70" title="right scallop background shape"/>
          <p:cNvSpPr/>
          <p:nvPr/>
        </p:nvSpPr>
        <p:spPr>
          <a:xfrm>
            <a:off x="7389812" y="0"/>
            <a:ext cx="4802188" cy="6858000"/>
          </a:xfrm>
          <a:custGeom>
            <a:avLst/>
            <a:gdLst/>
            <a:ahLst/>
            <a:cxnLst/>
            <a:rect l="l" t="t" r="r" b="b"/>
            <a:pathLst>
              <a:path w="3025" h="4320" extrusionOk="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77" name="Google Shape;77;p70" title="left edge border"/>
          <p:cNvSpPr/>
          <p:nvPr/>
        </p:nvSpPr>
        <p:spPr>
          <a:xfrm>
            <a:off x="0"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0"/>
          <p:cNvSpPr txBox="1">
            <a:spLocks noGrp="1"/>
          </p:cNvSpPr>
          <p:nvPr>
            <p:ph type="title"/>
          </p:nvPr>
        </p:nvSpPr>
        <p:spPr>
          <a:xfrm>
            <a:off x="8337883" y="457200"/>
            <a:ext cx="3092117" cy="119667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1900"/>
              <a:buFont typeface="Gill Sans"/>
              <a:buNone/>
              <a:defRPr sz="1900" b="1" i="0">
                <a:solidFill>
                  <a:schemeClr val="accen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70"/>
          <p:cNvSpPr txBox="1">
            <a:spLocks noGrp="1"/>
          </p:cNvSpPr>
          <p:nvPr>
            <p:ph type="body" idx="1"/>
          </p:nvPr>
        </p:nvSpPr>
        <p:spPr>
          <a:xfrm>
            <a:off x="8337883" y="1741336"/>
            <a:ext cx="3092117" cy="416416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1600"/>
              <a:buNone/>
              <a:defRPr sz="1600">
                <a:solidFill>
                  <a:schemeClr val="lt2"/>
                </a:solidFill>
              </a:defRPr>
            </a:lvl1pPr>
            <a:lvl2pPr marL="914400" lvl="1" indent="-228600" algn="l">
              <a:lnSpc>
                <a:spcPct val="110000"/>
              </a:lnSpc>
              <a:spcBef>
                <a:spcPts val="700"/>
              </a:spcBef>
              <a:spcAft>
                <a:spcPts val="0"/>
              </a:spcAft>
              <a:buSzPts val="1400"/>
              <a:buNone/>
              <a:defRPr sz="1400"/>
            </a:lvl2pPr>
            <a:lvl3pPr marL="1371600" lvl="2" indent="-228600" algn="l">
              <a:lnSpc>
                <a:spcPct val="110000"/>
              </a:lnSpc>
              <a:spcBef>
                <a:spcPts val="700"/>
              </a:spcBef>
              <a:spcAft>
                <a:spcPts val="0"/>
              </a:spcAft>
              <a:buSzPts val="1200"/>
              <a:buNone/>
              <a:defRPr sz="1200"/>
            </a:lvl3pPr>
            <a:lvl4pPr marL="1828800" lvl="3" indent="-228600" algn="l">
              <a:lnSpc>
                <a:spcPct val="110000"/>
              </a:lnSpc>
              <a:spcBef>
                <a:spcPts val="700"/>
              </a:spcBef>
              <a:spcAft>
                <a:spcPts val="0"/>
              </a:spcAft>
              <a:buSzPts val="1000"/>
              <a:buNone/>
              <a:defRPr sz="1000"/>
            </a:lvl4pPr>
            <a:lvl5pPr marL="2286000" lvl="4" indent="-228600" algn="l">
              <a:lnSpc>
                <a:spcPct val="110000"/>
              </a:lnSpc>
              <a:spcBef>
                <a:spcPts val="700"/>
              </a:spcBef>
              <a:spcAft>
                <a:spcPts val="0"/>
              </a:spcAft>
              <a:buSzPts val="1000"/>
              <a:buNone/>
              <a:defRPr sz="1000"/>
            </a:lvl5pPr>
            <a:lvl6pPr marL="2743200" lvl="5" indent="-228600" algn="l">
              <a:lnSpc>
                <a:spcPct val="110000"/>
              </a:lnSpc>
              <a:spcBef>
                <a:spcPts val="700"/>
              </a:spcBef>
              <a:spcAft>
                <a:spcPts val="0"/>
              </a:spcAft>
              <a:buSzPts val="1000"/>
              <a:buNone/>
              <a:defRPr sz="1000"/>
            </a:lvl6pPr>
            <a:lvl7pPr marL="3200400" lvl="6" indent="-228600" algn="l">
              <a:lnSpc>
                <a:spcPct val="110000"/>
              </a:lnSpc>
              <a:spcBef>
                <a:spcPts val="700"/>
              </a:spcBef>
              <a:spcAft>
                <a:spcPts val="0"/>
              </a:spcAft>
              <a:buSzPts val="1000"/>
              <a:buNone/>
              <a:defRPr sz="1000"/>
            </a:lvl7pPr>
            <a:lvl8pPr marL="3657600" lvl="7" indent="-228600" algn="l">
              <a:lnSpc>
                <a:spcPct val="110000"/>
              </a:lnSpc>
              <a:spcBef>
                <a:spcPts val="700"/>
              </a:spcBef>
              <a:spcAft>
                <a:spcPts val="0"/>
              </a:spcAft>
              <a:buSzPts val="1000"/>
              <a:buNone/>
              <a:defRPr sz="1000"/>
            </a:lvl8pPr>
            <a:lvl9pPr marL="4114800" lvl="8" indent="-228600" algn="l">
              <a:lnSpc>
                <a:spcPct val="110000"/>
              </a:lnSpc>
              <a:spcBef>
                <a:spcPts val="700"/>
              </a:spcBef>
              <a:spcAft>
                <a:spcPts val="0"/>
              </a:spcAft>
              <a:buSzPts val="1000"/>
              <a:buNone/>
              <a:defRPr sz="1000"/>
            </a:lvl9pPr>
          </a:lstStyle>
          <a:p>
            <a:endParaRPr/>
          </a:p>
        </p:txBody>
      </p:sp>
      <p:sp>
        <p:nvSpPr>
          <p:cNvPr id="80" name="Google Shape;80;p70"/>
          <p:cNvSpPr txBox="1">
            <a:spLocks noGrp="1"/>
          </p:cNvSpPr>
          <p:nvPr>
            <p:ph type="dt" idx="10"/>
          </p:nvPr>
        </p:nvSpPr>
        <p:spPr>
          <a:xfrm>
            <a:off x="765950" y="6375679"/>
            <a:ext cx="1232456"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70"/>
          <p:cNvSpPr txBox="1">
            <a:spLocks noGrp="1"/>
          </p:cNvSpPr>
          <p:nvPr>
            <p:ph type="ftr" idx="11"/>
          </p:nvPr>
        </p:nvSpPr>
        <p:spPr>
          <a:xfrm>
            <a:off x="2103621" y="6375679"/>
            <a:ext cx="3482178"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0"/>
          <p:cNvSpPr txBox="1">
            <a:spLocks noGrp="1"/>
          </p:cNvSpPr>
          <p:nvPr>
            <p:ph type="sldNum" idx="12"/>
          </p:nvPr>
        </p:nvSpPr>
        <p:spPr>
          <a:xfrm>
            <a:off x="5687568" y="6375679"/>
            <a:ext cx="1234440"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59"/>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2"/>
              </a:buClr>
              <a:buSzPts val="5100"/>
              <a:buFont typeface="Impact"/>
              <a:buNone/>
              <a:defRPr sz="5100" b="0" i="0" u="none" strike="noStrike" cap="non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9"/>
          <p:cNvSpPr txBox="1">
            <a:spLocks noGrp="1"/>
          </p:cNvSpPr>
          <p:nvPr>
            <p:ph type="body" idx="1"/>
          </p:nvPr>
        </p:nvSpPr>
        <p:spPr>
          <a:xfrm>
            <a:off x="1251678" y="2286001"/>
            <a:ext cx="10178322" cy="3593591"/>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0000"/>
              </a:lnSpc>
              <a:spcBef>
                <a:spcPts val="700"/>
              </a:spcBef>
              <a:spcAft>
                <a:spcPts val="0"/>
              </a:spcAft>
              <a:buClr>
                <a:schemeClr val="dk2"/>
              </a:buClr>
              <a:buSzPts val="2000"/>
              <a:buFont typeface="Arial"/>
              <a:buChar char="•"/>
              <a:defRPr sz="2000" b="0" i="0" u="none" strike="noStrike" cap="none">
                <a:solidFill>
                  <a:srgbClr val="595959"/>
                </a:solidFill>
                <a:latin typeface="Gill Sans"/>
                <a:ea typeface="Gill Sans"/>
                <a:cs typeface="Gill Sans"/>
                <a:sym typeface="Gill Sans"/>
              </a:defRPr>
            </a:lvl1pPr>
            <a:lvl2pPr marL="914400" marR="0" lvl="1" indent="-342900" algn="l" rtl="0">
              <a:lnSpc>
                <a:spcPct val="110000"/>
              </a:lnSpc>
              <a:spcBef>
                <a:spcPts val="700"/>
              </a:spcBef>
              <a:spcAft>
                <a:spcPts val="0"/>
              </a:spcAft>
              <a:buClr>
                <a:schemeClr val="dk2"/>
              </a:buClr>
              <a:buSzPts val="1800"/>
              <a:buFont typeface="Gill Sans"/>
              <a:buChar char="–"/>
              <a:defRPr sz="1800" b="0" i="0" u="none" strike="noStrike" cap="none">
                <a:solidFill>
                  <a:srgbClr val="595959"/>
                </a:solidFill>
                <a:latin typeface="Gill Sans"/>
                <a:ea typeface="Gill Sans"/>
                <a:cs typeface="Gill Sans"/>
                <a:sym typeface="Gill Sans"/>
              </a:defRPr>
            </a:lvl2pPr>
            <a:lvl3pPr marL="1371600" marR="0" lvl="2" indent="-330200" algn="l" rtl="0">
              <a:lnSpc>
                <a:spcPct val="110000"/>
              </a:lnSpc>
              <a:spcBef>
                <a:spcPts val="700"/>
              </a:spcBef>
              <a:spcAft>
                <a:spcPts val="0"/>
              </a:spcAft>
              <a:buClr>
                <a:schemeClr val="dk2"/>
              </a:buClr>
              <a:buSzPts val="1600"/>
              <a:buFont typeface="Arial"/>
              <a:buChar char="•"/>
              <a:defRPr sz="1600" b="0" i="0" u="none" strike="noStrike" cap="none">
                <a:solidFill>
                  <a:srgbClr val="595959"/>
                </a:solidFill>
                <a:latin typeface="Gill Sans"/>
                <a:ea typeface="Gill Sans"/>
                <a:cs typeface="Gill Sans"/>
                <a:sym typeface="Gill Sans"/>
              </a:defRPr>
            </a:lvl3pPr>
            <a:lvl4pPr marL="1828800" marR="0" lvl="3" indent="-317500" algn="l" rtl="0">
              <a:lnSpc>
                <a:spcPct val="110000"/>
              </a:lnSpc>
              <a:spcBef>
                <a:spcPts val="700"/>
              </a:spcBef>
              <a:spcAft>
                <a:spcPts val="0"/>
              </a:spcAft>
              <a:buClr>
                <a:schemeClr val="dk2"/>
              </a:buClr>
              <a:buSzPts val="1400"/>
              <a:buFont typeface="Gill Sans"/>
              <a:buChar char="–"/>
              <a:defRPr sz="1400" b="0" i="0" u="none" strike="noStrike" cap="none">
                <a:solidFill>
                  <a:srgbClr val="595959"/>
                </a:solidFill>
                <a:latin typeface="Gill Sans"/>
                <a:ea typeface="Gill Sans"/>
                <a:cs typeface="Gill Sans"/>
                <a:sym typeface="Gill Sans"/>
              </a:defRPr>
            </a:lvl4pPr>
            <a:lvl5pPr marL="2286000" marR="0" lvl="4" indent="-317500" algn="l" rtl="0">
              <a:lnSpc>
                <a:spcPct val="110000"/>
              </a:lnSpc>
              <a:spcBef>
                <a:spcPts val="700"/>
              </a:spcBef>
              <a:spcAft>
                <a:spcPts val="0"/>
              </a:spcAft>
              <a:buClr>
                <a:schemeClr val="dk2"/>
              </a:buClr>
              <a:buSzPts val="1400"/>
              <a:buFont typeface="Arial"/>
              <a:buChar char="•"/>
              <a:defRPr sz="1400" b="0" i="0" u="none" strike="noStrike" cap="none">
                <a:solidFill>
                  <a:srgbClr val="595959"/>
                </a:solidFill>
                <a:latin typeface="Gill Sans"/>
                <a:ea typeface="Gill Sans"/>
                <a:cs typeface="Gill Sans"/>
                <a:sym typeface="Gill Sans"/>
              </a:defRPr>
            </a:lvl5pPr>
            <a:lvl6pPr marL="2743200" marR="0" lvl="5" indent="-317500" algn="l" rtl="0">
              <a:lnSpc>
                <a:spcPct val="110000"/>
              </a:lnSpc>
              <a:spcBef>
                <a:spcPts val="700"/>
              </a:spcBef>
              <a:spcAft>
                <a:spcPts val="0"/>
              </a:spcAft>
              <a:buClr>
                <a:schemeClr val="dk2"/>
              </a:buClr>
              <a:buSzPts val="1400"/>
              <a:buFont typeface="Gill Sans"/>
              <a:buChar char="–"/>
              <a:defRPr sz="1400" b="0" i="0" u="none" strike="noStrike" cap="none">
                <a:solidFill>
                  <a:srgbClr val="595959"/>
                </a:solidFill>
                <a:latin typeface="Gill Sans"/>
                <a:ea typeface="Gill Sans"/>
                <a:cs typeface="Gill Sans"/>
                <a:sym typeface="Gill Sans"/>
              </a:defRPr>
            </a:lvl6pPr>
            <a:lvl7pPr marL="3200400" marR="0" lvl="6" indent="-317500" algn="l" rtl="0">
              <a:lnSpc>
                <a:spcPct val="110000"/>
              </a:lnSpc>
              <a:spcBef>
                <a:spcPts val="700"/>
              </a:spcBef>
              <a:spcAft>
                <a:spcPts val="0"/>
              </a:spcAft>
              <a:buClr>
                <a:schemeClr val="dk2"/>
              </a:buClr>
              <a:buSzPts val="1400"/>
              <a:buFont typeface="Arial"/>
              <a:buChar char="•"/>
              <a:defRPr sz="1400" b="0" i="0" u="none" strike="noStrike" cap="none">
                <a:solidFill>
                  <a:srgbClr val="595959"/>
                </a:solidFill>
                <a:latin typeface="Gill Sans"/>
                <a:ea typeface="Gill Sans"/>
                <a:cs typeface="Gill Sans"/>
                <a:sym typeface="Gill Sans"/>
              </a:defRPr>
            </a:lvl7pPr>
            <a:lvl8pPr marL="3657600" marR="0" lvl="7" indent="-317500" algn="l" rtl="0">
              <a:lnSpc>
                <a:spcPct val="110000"/>
              </a:lnSpc>
              <a:spcBef>
                <a:spcPts val="700"/>
              </a:spcBef>
              <a:spcAft>
                <a:spcPts val="0"/>
              </a:spcAft>
              <a:buClr>
                <a:schemeClr val="dk2"/>
              </a:buClr>
              <a:buSzPts val="1400"/>
              <a:buFont typeface="Gill Sans"/>
              <a:buChar char="–"/>
              <a:defRPr sz="1400" b="0" i="0" u="none" strike="noStrike" cap="none">
                <a:solidFill>
                  <a:srgbClr val="595959"/>
                </a:solidFill>
                <a:latin typeface="Gill Sans"/>
                <a:ea typeface="Gill Sans"/>
                <a:cs typeface="Gill Sans"/>
                <a:sym typeface="Gill Sans"/>
              </a:defRPr>
            </a:lvl8pPr>
            <a:lvl9pPr marL="4114800" marR="0" lvl="8" indent="-317500" algn="l" rtl="0">
              <a:lnSpc>
                <a:spcPct val="110000"/>
              </a:lnSpc>
              <a:spcBef>
                <a:spcPts val="700"/>
              </a:spcBef>
              <a:spcAft>
                <a:spcPts val="0"/>
              </a:spcAft>
              <a:buClr>
                <a:schemeClr val="dk2"/>
              </a:buClr>
              <a:buSzPts val="1400"/>
              <a:buFont typeface="Arial"/>
              <a:buChar char="•"/>
              <a:defRPr sz="1400" b="0" i="0" u="none" strike="noStrike" cap="none">
                <a:solidFill>
                  <a:srgbClr val="595959"/>
                </a:solidFill>
                <a:latin typeface="Gill Sans"/>
                <a:ea typeface="Gill Sans"/>
                <a:cs typeface="Gill Sans"/>
                <a:sym typeface="Gill Sans"/>
              </a:defRPr>
            </a:lvl9pPr>
          </a:lstStyle>
          <a:p>
            <a:endParaRPr/>
          </a:p>
        </p:txBody>
      </p:sp>
      <p:sp>
        <p:nvSpPr>
          <p:cNvPr id="12" name="Google Shape;12;p59"/>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595959"/>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59"/>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595959"/>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59"/>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595959"/>
                </a:solidFill>
                <a:latin typeface="Gill Sans"/>
                <a:ea typeface="Gill Sans"/>
                <a:cs typeface="Gill Sans"/>
                <a:sym typeface="Gill Sans"/>
              </a:defRPr>
            </a:lvl1pPr>
            <a:lvl2pPr marL="0" marR="0" lvl="1" indent="0" algn="r" rtl="0">
              <a:spcBef>
                <a:spcPts val="0"/>
              </a:spcBef>
              <a:buNone/>
              <a:defRPr sz="1200" b="0" i="0" u="none" strike="noStrike" cap="none">
                <a:solidFill>
                  <a:srgbClr val="595959"/>
                </a:solidFill>
                <a:latin typeface="Gill Sans"/>
                <a:ea typeface="Gill Sans"/>
                <a:cs typeface="Gill Sans"/>
                <a:sym typeface="Gill Sans"/>
              </a:defRPr>
            </a:lvl2pPr>
            <a:lvl3pPr marL="0" marR="0" lvl="2" indent="0" algn="r" rtl="0">
              <a:spcBef>
                <a:spcPts val="0"/>
              </a:spcBef>
              <a:buNone/>
              <a:defRPr sz="1200" b="0" i="0" u="none" strike="noStrike" cap="none">
                <a:solidFill>
                  <a:srgbClr val="595959"/>
                </a:solidFill>
                <a:latin typeface="Gill Sans"/>
                <a:ea typeface="Gill Sans"/>
                <a:cs typeface="Gill Sans"/>
                <a:sym typeface="Gill Sans"/>
              </a:defRPr>
            </a:lvl3pPr>
            <a:lvl4pPr marL="0" marR="0" lvl="3" indent="0" algn="r" rtl="0">
              <a:spcBef>
                <a:spcPts val="0"/>
              </a:spcBef>
              <a:buNone/>
              <a:defRPr sz="1200" b="0" i="0" u="none" strike="noStrike" cap="none">
                <a:solidFill>
                  <a:srgbClr val="595959"/>
                </a:solidFill>
                <a:latin typeface="Gill Sans"/>
                <a:ea typeface="Gill Sans"/>
                <a:cs typeface="Gill Sans"/>
                <a:sym typeface="Gill Sans"/>
              </a:defRPr>
            </a:lvl4pPr>
            <a:lvl5pPr marL="0" marR="0" lvl="4" indent="0" algn="r" rtl="0">
              <a:spcBef>
                <a:spcPts val="0"/>
              </a:spcBef>
              <a:buNone/>
              <a:defRPr sz="1200" b="0" i="0" u="none" strike="noStrike" cap="none">
                <a:solidFill>
                  <a:srgbClr val="595959"/>
                </a:solidFill>
                <a:latin typeface="Gill Sans"/>
                <a:ea typeface="Gill Sans"/>
                <a:cs typeface="Gill Sans"/>
                <a:sym typeface="Gill Sans"/>
              </a:defRPr>
            </a:lvl5pPr>
            <a:lvl6pPr marL="0" marR="0" lvl="5" indent="0" algn="r" rtl="0">
              <a:spcBef>
                <a:spcPts val="0"/>
              </a:spcBef>
              <a:buNone/>
              <a:defRPr sz="1200" b="0" i="0" u="none" strike="noStrike" cap="none">
                <a:solidFill>
                  <a:srgbClr val="595959"/>
                </a:solidFill>
                <a:latin typeface="Gill Sans"/>
                <a:ea typeface="Gill Sans"/>
                <a:cs typeface="Gill Sans"/>
                <a:sym typeface="Gill Sans"/>
              </a:defRPr>
            </a:lvl6pPr>
            <a:lvl7pPr marL="0" marR="0" lvl="6" indent="0" algn="r" rtl="0">
              <a:spcBef>
                <a:spcPts val="0"/>
              </a:spcBef>
              <a:buNone/>
              <a:defRPr sz="1200" b="0" i="0" u="none" strike="noStrike" cap="none">
                <a:solidFill>
                  <a:srgbClr val="595959"/>
                </a:solidFill>
                <a:latin typeface="Gill Sans"/>
                <a:ea typeface="Gill Sans"/>
                <a:cs typeface="Gill Sans"/>
                <a:sym typeface="Gill Sans"/>
              </a:defRPr>
            </a:lvl7pPr>
            <a:lvl8pPr marL="0" marR="0" lvl="7" indent="0" algn="r" rtl="0">
              <a:spcBef>
                <a:spcPts val="0"/>
              </a:spcBef>
              <a:buNone/>
              <a:defRPr sz="1200" b="0" i="0" u="none" strike="noStrike" cap="none">
                <a:solidFill>
                  <a:srgbClr val="595959"/>
                </a:solidFill>
                <a:latin typeface="Gill Sans"/>
                <a:ea typeface="Gill Sans"/>
                <a:cs typeface="Gill Sans"/>
                <a:sym typeface="Gill Sans"/>
              </a:defRPr>
            </a:lvl8pPr>
            <a:lvl9pPr marL="0" marR="0" lvl="8" indent="0" algn="r" rtl="0">
              <a:spcBef>
                <a:spcPts val="0"/>
              </a:spcBef>
              <a:buNone/>
              <a:defRPr sz="1200" b="0" i="0" u="none" strike="noStrike" cap="none">
                <a:solidFill>
                  <a:srgbClr val="595959"/>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AU"/>
              <a:t>‹#›</a:t>
            </a:fld>
            <a:endParaRPr/>
          </a:p>
        </p:txBody>
      </p:sp>
      <p:sp>
        <p:nvSpPr>
          <p:cNvPr id="15" name="Google Shape;15;p59" title="Left scallop edge"/>
          <p:cNvSpPr/>
          <p:nvPr/>
        </p:nvSpPr>
        <p:spPr>
          <a:xfrm>
            <a:off x="0" y="0"/>
            <a:ext cx="885825" cy="68580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16" name="Google Shape;16;p59" title="right edge border"/>
          <p:cNvSpPr/>
          <p:nvPr/>
        </p:nvSpPr>
        <p:spPr>
          <a:xfrm>
            <a:off x="11908536"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2A6395F-3FEB-A44D-B5A0-B25B31966FA4}"/>
              </a:ext>
            </a:extLst>
          </p:cNvPr>
          <p:cNvSpPr txBox="1"/>
          <p:nvPr userDrawn="1">
            <p:extLst>
              <p:ext uri="{1162E1C5-73C7-4A58-AE30-91384D911F3F}">
                <p184:classification xmlns:p184="http://schemas.microsoft.com/office/powerpoint/2018/4/main" val="ftr"/>
              </p:ext>
            </p:extLst>
          </p:nvPr>
        </p:nvSpPr>
        <p:spPr>
          <a:xfrm>
            <a:off x="5892800" y="67056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
        <p:cNvGrpSpPr/>
        <p:nvPr/>
      </p:nvGrpSpPr>
      <p:grpSpPr>
        <a:xfrm>
          <a:off x="0" y="0"/>
          <a:ext cx="0" cy="0"/>
          <a:chOff x="0" y="0"/>
          <a:chExt cx="0" cy="0"/>
        </a:xfrm>
      </p:grpSpPr>
      <p:sp>
        <p:nvSpPr>
          <p:cNvPr id="96" name="Google Shape;96;p62"/>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lt2"/>
              </a:buClr>
              <a:buSzPts val="5100"/>
              <a:buFont typeface="Impact"/>
              <a:buNone/>
              <a:defRPr sz="5100" b="0" i="0" u="none" strike="noStrike" cap="none">
                <a:solidFill>
                  <a:schemeClr val="lt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7" name="Google Shape;97;p62"/>
          <p:cNvSpPr txBox="1">
            <a:spLocks noGrp="1"/>
          </p:cNvSpPr>
          <p:nvPr>
            <p:ph type="body" idx="1"/>
          </p:nvPr>
        </p:nvSpPr>
        <p:spPr>
          <a:xfrm>
            <a:off x="1251678" y="2286001"/>
            <a:ext cx="10178322" cy="3593591"/>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0000"/>
              </a:lnSpc>
              <a:spcBef>
                <a:spcPts val="700"/>
              </a:spcBef>
              <a:spcAft>
                <a:spcPts val="0"/>
              </a:spcAft>
              <a:buClr>
                <a:schemeClr val="lt2"/>
              </a:buClr>
              <a:buSzPts val="2000"/>
              <a:buFont typeface="Arial"/>
              <a:buChar char="•"/>
              <a:defRPr sz="2000" b="0" i="0" u="none" strike="noStrike" cap="none">
                <a:solidFill>
                  <a:srgbClr val="FEFEFE"/>
                </a:solidFill>
                <a:latin typeface="Gill Sans"/>
                <a:ea typeface="Gill Sans"/>
                <a:cs typeface="Gill Sans"/>
                <a:sym typeface="Gill Sans"/>
              </a:defRPr>
            </a:lvl1pPr>
            <a:lvl2pPr marL="914400" marR="0" lvl="1" indent="-342900" algn="l" rtl="0">
              <a:lnSpc>
                <a:spcPct val="110000"/>
              </a:lnSpc>
              <a:spcBef>
                <a:spcPts val="700"/>
              </a:spcBef>
              <a:spcAft>
                <a:spcPts val="0"/>
              </a:spcAft>
              <a:buClr>
                <a:schemeClr val="lt2"/>
              </a:buClr>
              <a:buSzPts val="1800"/>
              <a:buFont typeface="Gill Sans"/>
              <a:buChar char="–"/>
              <a:defRPr sz="1800" b="0" i="0" u="none" strike="noStrike" cap="none">
                <a:solidFill>
                  <a:srgbClr val="FEFEFE"/>
                </a:solidFill>
                <a:latin typeface="Gill Sans"/>
                <a:ea typeface="Gill Sans"/>
                <a:cs typeface="Gill Sans"/>
                <a:sym typeface="Gill Sans"/>
              </a:defRPr>
            </a:lvl2pPr>
            <a:lvl3pPr marL="1371600" marR="0" lvl="2" indent="-330200" algn="l" rtl="0">
              <a:lnSpc>
                <a:spcPct val="110000"/>
              </a:lnSpc>
              <a:spcBef>
                <a:spcPts val="700"/>
              </a:spcBef>
              <a:spcAft>
                <a:spcPts val="0"/>
              </a:spcAft>
              <a:buClr>
                <a:schemeClr val="l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17500" algn="l" rtl="0">
              <a:lnSpc>
                <a:spcPct val="110000"/>
              </a:lnSpc>
              <a:spcBef>
                <a:spcPts val="700"/>
              </a:spcBef>
              <a:spcAft>
                <a:spcPts val="0"/>
              </a:spcAft>
              <a:buClr>
                <a:schemeClr val="lt2"/>
              </a:buClr>
              <a:buSzPts val="1400"/>
              <a:buFont typeface="Gill Sans"/>
              <a:buChar char="–"/>
              <a:defRPr sz="1400" b="0" i="0" u="none" strike="noStrike" cap="none">
                <a:solidFill>
                  <a:srgbClr val="FEFEFE"/>
                </a:solidFill>
                <a:latin typeface="Gill Sans"/>
                <a:ea typeface="Gill Sans"/>
                <a:cs typeface="Gill Sans"/>
                <a:sym typeface="Gill Sans"/>
              </a:defRPr>
            </a:lvl4pPr>
            <a:lvl5pPr marL="2286000" marR="0" lvl="4" indent="-317500" algn="l" rtl="0">
              <a:lnSpc>
                <a:spcPct val="110000"/>
              </a:lnSpc>
              <a:spcBef>
                <a:spcPts val="700"/>
              </a:spcBef>
              <a:spcAft>
                <a:spcPts val="0"/>
              </a:spcAft>
              <a:buClr>
                <a:schemeClr val="lt2"/>
              </a:buClr>
              <a:buSzPts val="1400"/>
              <a:buFont typeface="Arial"/>
              <a:buChar char="•"/>
              <a:defRPr sz="1400" b="0" i="0" u="none" strike="noStrike" cap="none">
                <a:solidFill>
                  <a:srgbClr val="FEFEFE"/>
                </a:solidFill>
                <a:latin typeface="Gill Sans"/>
                <a:ea typeface="Gill Sans"/>
                <a:cs typeface="Gill Sans"/>
                <a:sym typeface="Gill Sans"/>
              </a:defRPr>
            </a:lvl5pPr>
            <a:lvl6pPr marL="2743200" marR="0" lvl="5" indent="-317500" algn="l" rtl="0">
              <a:lnSpc>
                <a:spcPct val="110000"/>
              </a:lnSpc>
              <a:spcBef>
                <a:spcPts val="700"/>
              </a:spcBef>
              <a:spcAft>
                <a:spcPts val="0"/>
              </a:spcAft>
              <a:buClr>
                <a:schemeClr val="lt2"/>
              </a:buClr>
              <a:buSzPts val="1400"/>
              <a:buFont typeface="Gill Sans"/>
              <a:buChar char="–"/>
              <a:defRPr sz="1400" b="0" i="0" u="none" strike="noStrike" cap="none">
                <a:solidFill>
                  <a:srgbClr val="FEFEFE"/>
                </a:solidFill>
                <a:latin typeface="Gill Sans"/>
                <a:ea typeface="Gill Sans"/>
                <a:cs typeface="Gill Sans"/>
                <a:sym typeface="Gill Sans"/>
              </a:defRPr>
            </a:lvl6pPr>
            <a:lvl7pPr marL="3200400" marR="0" lvl="6" indent="-317500" algn="l" rtl="0">
              <a:lnSpc>
                <a:spcPct val="110000"/>
              </a:lnSpc>
              <a:spcBef>
                <a:spcPts val="700"/>
              </a:spcBef>
              <a:spcAft>
                <a:spcPts val="0"/>
              </a:spcAft>
              <a:buClr>
                <a:schemeClr val="lt2"/>
              </a:buClr>
              <a:buSzPts val="1400"/>
              <a:buFont typeface="Arial"/>
              <a:buChar char="•"/>
              <a:defRPr sz="1400" b="0" i="0" u="none" strike="noStrike" cap="none">
                <a:solidFill>
                  <a:srgbClr val="FEFEFE"/>
                </a:solidFill>
                <a:latin typeface="Gill Sans"/>
                <a:ea typeface="Gill Sans"/>
                <a:cs typeface="Gill Sans"/>
                <a:sym typeface="Gill Sans"/>
              </a:defRPr>
            </a:lvl7pPr>
            <a:lvl8pPr marL="3657600" marR="0" lvl="7" indent="-317500" algn="l" rtl="0">
              <a:lnSpc>
                <a:spcPct val="110000"/>
              </a:lnSpc>
              <a:spcBef>
                <a:spcPts val="700"/>
              </a:spcBef>
              <a:spcAft>
                <a:spcPts val="0"/>
              </a:spcAft>
              <a:buClr>
                <a:schemeClr val="lt2"/>
              </a:buClr>
              <a:buSzPts val="1400"/>
              <a:buFont typeface="Gill Sans"/>
              <a:buChar char="–"/>
              <a:defRPr sz="1400" b="0" i="0" u="none" strike="noStrike" cap="none">
                <a:solidFill>
                  <a:srgbClr val="FEFEFE"/>
                </a:solidFill>
                <a:latin typeface="Gill Sans"/>
                <a:ea typeface="Gill Sans"/>
                <a:cs typeface="Gill Sans"/>
                <a:sym typeface="Gill Sans"/>
              </a:defRPr>
            </a:lvl8pPr>
            <a:lvl9pPr marL="4114800" marR="0" lvl="8" indent="-317500" algn="l" rtl="0">
              <a:lnSpc>
                <a:spcPct val="110000"/>
              </a:lnSpc>
              <a:spcBef>
                <a:spcPts val="700"/>
              </a:spcBef>
              <a:spcAft>
                <a:spcPts val="0"/>
              </a:spcAft>
              <a:buClr>
                <a:schemeClr val="lt2"/>
              </a:buClr>
              <a:buSzPts val="1400"/>
              <a:buFont typeface="Arial"/>
              <a:buChar char="•"/>
              <a:defRPr sz="1400" b="0" i="0" u="none" strike="noStrike" cap="none">
                <a:solidFill>
                  <a:srgbClr val="FEFEFE"/>
                </a:solidFill>
                <a:latin typeface="Gill Sans"/>
                <a:ea typeface="Gill Sans"/>
                <a:cs typeface="Gill Sans"/>
                <a:sym typeface="Gill Sans"/>
              </a:defRPr>
            </a:lvl9pPr>
          </a:lstStyle>
          <a:p>
            <a:endParaRPr/>
          </a:p>
        </p:txBody>
      </p:sp>
      <p:sp>
        <p:nvSpPr>
          <p:cNvPr id="98" name="Google Shape;98;p62"/>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FEFEFE"/>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9" name="Google Shape;99;p62"/>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EFEFE"/>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00" name="Google Shape;100;p62"/>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FEFEFE"/>
                </a:solidFill>
                <a:latin typeface="Gill Sans"/>
                <a:ea typeface="Gill Sans"/>
                <a:cs typeface="Gill Sans"/>
                <a:sym typeface="Gill Sans"/>
              </a:defRPr>
            </a:lvl1pPr>
            <a:lvl2pPr marL="0" marR="0" lvl="1" indent="0" algn="r" rtl="0">
              <a:spcBef>
                <a:spcPts val="0"/>
              </a:spcBef>
              <a:buNone/>
              <a:defRPr sz="1200" b="0" i="0" u="none" strike="noStrike" cap="none">
                <a:solidFill>
                  <a:srgbClr val="FEFEFE"/>
                </a:solidFill>
                <a:latin typeface="Gill Sans"/>
                <a:ea typeface="Gill Sans"/>
                <a:cs typeface="Gill Sans"/>
                <a:sym typeface="Gill Sans"/>
              </a:defRPr>
            </a:lvl2pPr>
            <a:lvl3pPr marL="0" marR="0" lvl="2" indent="0" algn="r" rtl="0">
              <a:spcBef>
                <a:spcPts val="0"/>
              </a:spcBef>
              <a:buNone/>
              <a:defRPr sz="1200" b="0" i="0" u="none" strike="noStrike" cap="none">
                <a:solidFill>
                  <a:srgbClr val="FEFEFE"/>
                </a:solidFill>
                <a:latin typeface="Gill Sans"/>
                <a:ea typeface="Gill Sans"/>
                <a:cs typeface="Gill Sans"/>
                <a:sym typeface="Gill Sans"/>
              </a:defRPr>
            </a:lvl3pPr>
            <a:lvl4pPr marL="0" marR="0" lvl="3" indent="0" algn="r" rtl="0">
              <a:spcBef>
                <a:spcPts val="0"/>
              </a:spcBef>
              <a:buNone/>
              <a:defRPr sz="1200" b="0" i="0" u="none" strike="noStrike" cap="none">
                <a:solidFill>
                  <a:srgbClr val="FEFEFE"/>
                </a:solidFill>
                <a:latin typeface="Gill Sans"/>
                <a:ea typeface="Gill Sans"/>
                <a:cs typeface="Gill Sans"/>
                <a:sym typeface="Gill Sans"/>
              </a:defRPr>
            </a:lvl4pPr>
            <a:lvl5pPr marL="0" marR="0" lvl="4" indent="0" algn="r" rtl="0">
              <a:spcBef>
                <a:spcPts val="0"/>
              </a:spcBef>
              <a:buNone/>
              <a:defRPr sz="1200" b="0" i="0" u="none" strike="noStrike" cap="none">
                <a:solidFill>
                  <a:srgbClr val="FEFEFE"/>
                </a:solidFill>
                <a:latin typeface="Gill Sans"/>
                <a:ea typeface="Gill Sans"/>
                <a:cs typeface="Gill Sans"/>
                <a:sym typeface="Gill Sans"/>
              </a:defRPr>
            </a:lvl5pPr>
            <a:lvl6pPr marL="0" marR="0" lvl="5" indent="0" algn="r" rtl="0">
              <a:spcBef>
                <a:spcPts val="0"/>
              </a:spcBef>
              <a:buNone/>
              <a:defRPr sz="1200" b="0" i="0" u="none" strike="noStrike" cap="none">
                <a:solidFill>
                  <a:srgbClr val="FEFEFE"/>
                </a:solidFill>
                <a:latin typeface="Gill Sans"/>
                <a:ea typeface="Gill Sans"/>
                <a:cs typeface="Gill Sans"/>
                <a:sym typeface="Gill Sans"/>
              </a:defRPr>
            </a:lvl6pPr>
            <a:lvl7pPr marL="0" marR="0" lvl="6" indent="0" algn="r" rtl="0">
              <a:spcBef>
                <a:spcPts val="0"/>
              </a:spcBef>
              <a:buNone/>
              <a:defRPr sz="1200" b="0" i="0" u="none" strike="noStrike" cap="none">
                <a:solidFill>
                  <a:srgbClr val="FEFEFE"/>
                </a:solidFill>
                <a:latin typeface="Gill Sans"/>
                <a:ea typeface="Gill Sans"/>
                <a:cs typeface="Gill Sans"/>
                <a:sym typeface="Gill Sans"/>
              </a:defRPr>
            </a:lvl7pPr>
            <a:lvl8pPr marL="0" marR="0" lvl="7" indent="0" algn="r" rtl="0">
              <a:spcBef>
                <a:spcPts val="0"/>
              </a:spcBef>
              <a:buNone/>
              <a:defRPr sz="1200" b="0" i="0" u="none" strike="noStrike" cap="none">
                <a:solidFill>
                  <a:srgbClr val="FEFEFE"/>
                </a:solidFill>
                <a:latin typeface="Gill Sans"/>
                <a:ea typeface="Gill Sans"/>
                <a:cs typeface="Gill Sans"/>
                <a:sym typeface="Gill Sans"/>
              </a:defRPr>
            </a:lvl8pPr>
            <a:lvl9pPr marL="0" marR="0" lvl="8" indent="0" algn="r" rtl="0">
              <a:spcBef>
                <a:spcPts val="0"/>
              </a:spcBef>
              <a:buNone/>
              <a:defRPr sz="1200" b="0" i="0" u="none" strike="noStrike" cap="none">
                <a:solidFill>
                  <a:srgbClr val="FEFEF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AU"/>
              <a:t>‹#›</a:t>
            </a:fld>
            <a:endParaRPr/>
          </a:p>
        </p:txBody>
      </p:sp>
      <p:sp>
        <p:nvSpPr>
          <p:cNvPr id="101" name="Google Shape;101;p62" title="Left scallop edge"/>
          <p:cNvSpPr/>
          <p:nvPr/>
        </p:nvSpPr>
        <p:spPr>
          <a:xfrm>
            <a:off x="0" y="0"/>
            <a:ext cx="885825" cy="68580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lt2"/>
          </a:solidFill>
          <a:ln>
            <a:noFill/>
          </a:ln>
        </p:spPr>
      </p:sp>
      <p:sp>
        <p:nvSpPr>
          <p:cNvPr id="102" name="Google Shape;102;p62" title="right edge border"/>
          <p:cNvSpPr/>
          <p:nvPr/>
        </p:nvSpPr>
        <p:spPr>
          <a:xfrm>
            <a:off x="11908536"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7D8EC88-1152-C772-0218-84181A39761C}"/>
              </a:ext>
            </a:extLst>
          </p:cNvPr>
          <p:cNvSpPr txBox="1"/>
          <p:nvPr userDrawn="1">
            <p:extLst>
              <p:ext uri="{1162E1C5-73C7-4A58-AE30-91384D911F3F}">
                <p184:classification xmlns:p184="http://schemas.microsoft.com/office/powerpoint/2018/4/main" val="ftr"/>
              </p:ext>
            </p:extLst>
          </p:nvPr>
        </p:nvSpPr>
        <p:spPr>
          <a:xfrm>
            <a:off x="5892800" y="67056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cSld>
  <p:clrMap bg1="lt1" tx1="dk1" bg2="dk2" tx2="lt2" accent1="accent1" accent2="accent2" accent3="accent3" accent4="accent4" accent5="accent5" accent6="accent6" hlink="hlink" folHlink="folHlink"/>
  <p:sldLayoutIdLst>
    <p:sldLayoutId id="214748366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Harmonic_mea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5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
          <p:cNvSpPr txBox="1">
            <a:spLocks noGrp="1"/>
          </p:cNvSpPr>
          <p:nvPr>
            <p:ph type="ctrTitle"/>
          </p:nvPr>
        </p:nvSpPr>
        <p:spPr>
          <a:xfrm>
            <a:off x="1078523" y="1098388"/>
            <a:ext cx="10318418" cy="43949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2"/>
              </a:buClr>
              <a:buSzPts val="6000"/>
              <a:buFont typeface="Comic Sans MS"/>
              <a:buNone/>
            </a:pPr>
            <a:r>
              <a:rPr lang="en-AU" sz="6000" b="1">
                <a:latin typeface="Comic Sans MS"/>
                <a:ea typeface="Comic Sans MS"/>
                <a:cs typeface="Comic Sans MS"/>
                <a:sym typeface="Comic Sans MS"/>
              </a:rPr>
              <a:t>MACHINE LEARNING</a:t>
            </a:r>
            <a:endParaRPr/>
          </a:p>
        </p:txBody>
      </p:sp>
      <p:sp>
        <p:nvSpPr>
          <p:cNvPr id="114" name="Google Shape;114;p1"/>
          <p:cNvSpPr txBox="1">
            <a:spLocks noGrp="1"/>
          </p:cNvSpPr>
          <p:nvPr>
            <p:ph type="subTitle" idx="1"/>
          </p:nvPr>
        </p:nvSpPr>
        <p:spPr>
          <a:xfrm>
            <a:off x="2215045" y="5979196"/>
            <a:ext cx="8045373" cy="742279"/>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2800"/>
              <a:buNone/>
            </a:pPr>
            <a:r>
              <a:rPr lang="en-AU" sz="2800" b="1">
                <a:latin typeface="Comic Sans MS"/>
                <a:ea typeface="Comic Sans MS"/>
                <a:cs typeface="Comic Sans MS"/>
                <a:sym typeface="Comic Sans MS"/>
              </a:rPr>
              <a:t>UNIT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0"/>
          <p:cNvSpPr txBox="1">
            <a:spLocks noGrp="1"/>
          </p:cNvSpPr>
          <p:nvPr>
            <p:ph type="title"/>
          </p:nvPr>
        </p:nvSpPr>
        <p:spPr>
          <a:xfrm>
            <a:off x="1251678" y="136525"/>
            <a:ext cx="10178322" cy="7946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3600"/>
              <a:buFont typeface="Impact"/>
              <a:buNone/>
            </a:pPr>
            <a:r>
              <a:rPr lang="en-AU" sz="3600" b="1"/>
              <a:t>TERMS ASSOCIATED WITH CONFUSION MATRIX:</a:t>
            </a:r>
            <a:br>
              <a:rPr lang="en-AU" sz="4590" b="1"/>
            </a:br>
            <a:endParaRPr sz="4590"/>
          </a:p>
        </p:txBody>
      </p:sp>
      <p:sp>
        <p:nvSpPr>
          <p:cNvPr id="197" name="Google Shape;197;p10"/>
          <p:cNvSpPr txBox="1">
            <a:spLocks noGrp="1"/>
          </p:cNvSpPr>
          <p:nvPr>
            <p:ph type="body" idx="1"/>
          </p:nvPr>
        </p:nvSpPr>
        <p:spPr>
          <a:xfrm>
            <a:off x="1251678" y="885217"/>
            <a:ext cx="10178322" cy="549046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1850"/>
              <a:buChar char="•"/>
            </a:pPr>
            <a:r>
              <a:rPr lang="en-AU" sz="1850" b="1"/>
              <a:t>True Positives (TP):</a:t>
            </a:r>
            <a:r>
              <a:rPr lang="en-AU" sz="1850"/>
              <a:t> True positives are the cases when the actual class of the data point was 1(True) and the predicted is also 1(True).</a:t>
            </a:r>
            <a:endParaRPr/>
          </a:p>
          <a:p>
            <a:pPr marL="457200" lvl="1" indent="0" algn="l" rtl="0">
              <a:lnSpc>
                <a:spcPct val="90000"/>
              </a:lnSpc>
              <a:spcBef>
                <a:spcPts val="700"/>
              </a:spcBef>
              <a:spcAft>
                <a:spcPts val="0"/>
              </a:spcAft>
              <a:buSzPts val="1665"/>
              <a:buNone/>
            </a:pPr>
            <a:r>
              <a:rPr lang="en-AU" sz="1665" b="1" i="1">
                <a:solidFill>
                  <a:srgbClr val="FF0000"/>
                </a:solidFill>
              </a:rPr>
              <a:t>Ex: The case where a person is actually having cancer(1) and the model classifying his case as cancer(1)comes under True positive.</a:t>
            </a:r>
            <a:endParaRPr sz="1665" b="1">
              <a:solidFill>
                <a:srgbClr val="FF0000"/>
              </a:solidFill>
            </a:endParaRPr>
          </a:p>
          <a:p>
            <a:pPr marL="228600" lvl="0" indent="-228600" algn="l" rtl="0">
              <a:lnSpc>
                <a:spcPct val="90000"/>
              </a:lnSpc>
              <a:spcBef>
                <a:spcPts val="700"/>
              </a:spcBef>
              <a:spcAft>
                <a:spcPts val="0"/>
              </a:spcAft>
              <a:buSzPts val="1850"/>
              <a:buChar char="•"/>
            </a:pPr>
            <a:r>
              <a:rPr lang="en-AU" sz="1850" b="1"/>
              <a:t>2. True Negatives (TN):</a:t>
            </a:r>
            <a:r>
              <a:rPr lang="en-AU" sz="1850"/>
              <a:t> True negatives are the cases when the actual class of the data point was 0(False) and the predicted is also 0(False</a:t>
            </a:r>
            <a:endParaRPr/>
          </a:p>
          <a:p>
            <a:pPr marL="457200" lvl="1" indent="0" algn="l" rtl="0">
              <a:lnSpc>
                <a:spcPct val="90000"/>
              </a:lnSpc>
              <a:spcBef>
                <a:spcPts val="700"/>
              </a:spcBef>
              <a:spcAft>
                <a:spcPts val="0"/>
              </a:spcAft>
              <a:buSzPts val="1665"/>
              <a:buNone/>
            </a:pPr>
            <a:r>
              <a:rPr lang="en-AU" sz="1665" b="1" i="1">
                <a:solidFill>
                  <a:srgbClr val="FF0000"/>
                </a:solidFill>
              </a:rPr>
              <a:t>Ex: The case where a person NOT having cancer and the model classifying his case as Not cancer comes under True Negatives.</a:t>
            </a:r>
            <a:endParaRPr sz="1665" b="1">
              <a:solidFill>
                <a:srgbClr val="FF0000"/>
              </a:solidFill>
            </a:endParaRPr>
          </a:p>
          <a:p>
            <a:pPr marL="228600" lvl="0" indent="-228600" algn="l" rtl="0">
              <a:lnSpc>
                <a:spcPct val="90000"/>
              </a:lnSpc>
              <a:spcBef>
                <a:spcPts val="700"/>
              </a:spcBef>
              <a:spcAft>
                <a:spcPts val="0"/>
              </a:spcAft>
              <a:buSzPts val="1850"/>
              <a:buChar char="•"/>
            </a:pPr>
            <a:r>
              <a:rPr lang="en-AU" sz="1850" b="1"/>
              <a:t>3. False Positives (FP):</a:t>
            </a:r>
            <a:r>
              <a:rPr lang="en-AU" sz="1850"/>
              <a:t> False positives are the cases when the actual class of the data point was 0(False) and the predicted is 1(True). False is because the model has predicted incorrectly and positive because the class predicted was a positive one. (1)</a:t>
            </a:r>
            <a:endParaRPr/>
          </a:p>
          <a:p>
            <a:pPr marL="457200" lvl="1" indent="0" algn="l" rtl="0">
              <a:lnSpc>
                <a:spcPct val="90000"/>
              </a:lnSpc>
              <a:spcBef>
                <a:spcPts val="700"/>
              </a:spcBef>
              <a:spcAft>
                <a:spcPts val="0"/>
              </a:spcAft>
              <a:buSzPts val="1665"/>
              <a:buNone/>
            </a:pPr>
            <a:r>
              <a:rPr lang="en-AU" sz="1665" b="1" i="1">
                <a:solidFill>
                  <a:srgbClr val="FF0000"/>
                </a:solidFill>
              </a:rPr>
              <a:t>Ex: A person NOT having cancer and the model classifying his case as cancer comes under False Positives.</a:t>
            </a:r>
            <a:endParaRPr sz="1665" b="1">
              <a:solidFill>
                <a:srgbClr val="FF0000"/>
              </a:solidFill>
            </a:endParaRPr>
          </a:p>
          <a:p>
            <a:pPr marL="228600" lvl="0" indent="-228600" algn="l" rtl="0">
              <a:lnSpc>
                <a:spcPct val="90000"/>
              </a:lnSpc>
              <a:spcBef>
                <a:spcPts val="700"/>
              </a:spcBef>
              <a:spcAft>
                <a:spcPts val="0"/>
              </a:spcAft>
              <a:buSzPts val="1850"/>
              <a:buChar char="•"/>
            </a:pPr>
            <a:r>
              <a:rPr lang="en-AU" sz="1850" b="1"/>
              <a:t>4. False Negatives (FN): </a:t>
            </a:r>
            <a:r>
              <a:rPr lang="en-AU" sz="1850"/>
              <a:t>False negatives are the cases when the actual class of the data point was 1(True) and the predicted is 0(False). False is because the model has predicted incorrectly and negative because the class predicted was a negative one. (0)</a:t>
            </a:r>
            <a:endParaRPr/>
          </a:p>
          <a:p>
            <a:pPr marL="457200" lvl="1" indent="0" algn="l" rtl="0">
              <a:lnSpc>
                <a:spcPct val="90000"/>
              </a:lnSpc>
              <a:spcBef>
                <a:spcPts val="700"/>
              </a:spcBef>
              <a:spcAft>
                <a:spcPts val="0"/>
              </a:spcAft>
              <a:buSzPts val="1665"/>
              <a:buNone/>
            </a:pPr>
            <a:r>
              <a:rPr lang="en-AU" sz="1665" b="1" i="1">
                <a:solidFill>
                  <a:srgbClr val="FF0000"/>
                </a:solidFill>
              </a:rPr>
              <a:t>Ex: A person having cancer and the model classifying his case as No-cancer comes under False Negatives.</a:t>
            </a:r>
            <a:endParaRPr sz="1665" b="1">
              <a:solidFill>
                <a:srgbClr val="FF0000"/>
              </a:solidFill>
            </a:endParaRPr>
          </a:p>
          <a:p>
            <a:pPr marL="228600" lvl="0" indent="-111125" algn="l" rtl="0">
              <a:lnSpc>
                <a:spcPct val="90000"/>
              </a:lnSpc>
              <a:spcBef>
                <a:spcPts val="700"/>
              </a:spcBef>
              <a:spcAft>
                <a:spcPts val="0"/>
              </a:spcAft>
              <a:buSzPts val="1850"/>
              <a:buNone/>
            </a:pPr>
            <a:endParaRPr sz="1850"/>
          </a:p>
          <a:p>
            <a:pPr marL="228600" lvl="0" indent="-111125" algn="l" rtl="0">
              <a:lnSpc>
                <a:spcPct val="90000"/>
              </a:lnSpc>
              <a:spcBef>
                <a:spcPts val="700"/>
              </a:spcBef>
              <a:spcAft>
                <a:spcPts val="0"/>
              </a:spcAft>
              <a:buSzPts val="1850"/>
              <a:buNone/>
            </a:pPr>
            <a:endParaRPr sz="1850"/>
          </a:p>
        </p:txBody>
      </p:sp>
      <p:sp>
        <p:nvSpPr>
          <p:cNvPr id="198" name="Google Shape;198;p10"/>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199" name="Google Shape;199;p10"/>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1"/>
          <p:cNvSpPr txBox="1">
            <a:spLocks noGrp="1"/>
          </p:cNvSpPr>
          <p:nvPr>
            <p:ph type="title"/>
          </p:nvPr>
        </p:nvSpPr>
        <p:spPr>
          <a:xfrm>
            <a:off x="1251678" y="382385"/>
            <a:ext cx="10178322" cy="5028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2"/>
              </a:buClr>
              <a:buSzPts val="4590"/>
              <a:buFont typeface="Impact"/>
              <a:buNone/>
            </a:pPr>
            <a:r>
              <a:rPr lang="en-AU" sz="4590"/>
              <a:t>PLOTTING OF CONFUSION MATRIX</a:t>
            </a:r>
            <a:endParaRPr/>
          </a:p>
        </p:txBody>
      </p:sp>
      <p:pic>
        <p:nvPicPr>
          <p:cNvPr id="205" name="Google Shape;205;p11" descr="A close up of a map&#10;&#10;Description automatically generated"/>
          <p:cNvPicPr preferRelativeResize="0">
            <a:picLocks noGrp="1"/>
          </p:cNvPicPr>
          <p:nvPr>
            <p:ph type="body" idx="1"/>
          </p:nvPr>
        </p:nvPicPr>
        <p:blipFill rotWithShape="1">
          <a:blip r:embed="rId3">
            <a:alphaModFix/>
          </a:blip>
          <a:srcRect/>
          <a:stretch/>
        </p:blipFill>
        <p:spPr>
          <a:xfrm>
            <a:off x="2064470" y="1751968"/>
            <a:ext cx="8625526" cy="4590128"/>
          </a:xfrm>
          <a:prstGeom prst="rect">
            <a:avLst/>
          </a:prstGeom>
          <a:noFill/>
          <a:ln>
            <a:noFill/>
          </a:ln>
        </p:spPr>
      </p:pic>
      <p:sp>
        <p:nvSpPr>
          <p:cNvPr id="206" name="Google Shape;206;p11"/>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207" name="Google Shape;207;p11"/>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2"/>
          <p:cNvSpPr txBox="1">
            <a:spLocks noGrp="1"/>
          </p:cNvSpPr>
          <p:nvPr>
            <p:ph type="title"/>
          </p:nvPr>
        </p:nvSpPr>
        <p:spPr>
          <a:xfrm>
            <a:off x="1251678" y="382385"/>
            <a:ext cx="10178322" cy="73940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590"/>
              <a:buFont typeface="Impact"/>
              <a:buNone/>
            </a:pPr>
            <a:r>
              <a:rPr lang="en-AU" sz="4590"/>
              <a:t>HOW DO WE REMEMBER  THIS…</a:t>
            </a:r>
            <a:r>
              <a:rPr lang="en-AU" sz="4590">
                <a:latin typeface="Algerian"/>
                <a:ea typeface="Algerian"/>
                <a:cs typeface="Algerian"/>
                <a:sym typeface="Algerian"/>
              </a:rPr>
              <a:t>??</a:t>
            </a:r>
            <a:endParaRPr/>
          </a:p>
        </p:txBody>
      </p:sp>
      <p:sp>
        <p:nvSpPr>
          <p:cNvPr id="213" name="Google Shape;213;p12"/>
          <p:cNvSpPr txBox="1">
            <a:spLocks noGrp="1"/>
          </p:cNvSpPr>
          <p:nvPr>
            <p:ph type="body" idx="1"/>
          </p:nvPr>
        </p:nvSpPr>
        <p:spPr>
          <a:xfrm>
            <a:off x="1251677" y="1282045"/>
            <a:ext cx="10673229" cy="495849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3330"/>
              <a:buChar char="•"/>
            </a:pPr>
            <a:r>
              <a:rPr lang="en-AU" sz="3330" b="1"/>
              <a:t>Correct positive predictions (true positives), </a:t>
            </a:r>
            <a:endParaRPr/>
          </a:p>
          <a:p>
            <a:pPr marL="0" lvl="0" indent="0" algn="l" rtl="0">
              <a:lnSpc>
                <a:spcPct val="90000"/>
              </a:lnSpc>
              <a:spcBef>
                <a:spcPts val="700"/>
              </a:spcBef>
              <a:spcAft>
                <a:spcPts val="0"/>
              </a:spcAft>
              <a:buSzPts val="3330"/>
              <a:buNone/>
            </a:pPr>
            <a:endParaRPr sz="3330" b="1"/>
          </a:p>
          <a:p>
            <a:pPr marL="228600" lvl="0" indent="-228600" algn="l" rtl="0">
              <a:lnSpc>
                <a:spcPct val="90000"/>
              </a:lnSpc>
              <a:spcBef>
                <a:spcPts val="700"/>
              </a:spcBef>
              <a:spcAft>
                <a:spcPts val="0"/>
              </a:spcAft>
              <a:buSzPts val="3330"/>
              <a:buChar char="•"/>
            </a:pPr>
            <a:r>
              <a:rPr lang="en-AU" sz="3330" b="1"/>
              <a:t>Correct negative predictions (true negatives), </a:t>
            </a:r>
            <a:endParaRPr/>
          </a:p>
          <a:p>
            <a:pPr marL="228600" lvl="0" indent="-17145" algn="l" rtl="0">
              <a:lnSpc>
                <a:spcPct val="90000"/>
              </a:lnSpc>
              <a:spcBef>
                <a:spcPts val="700"/>
              </a:spcBef>
              <a:spcAft>
                <a:spcPts val="0"/>
              </a:spcAft>
              <a:buSzPts val="3330"/>
              <a:buNone/>
            </a:pPr>
            <a:endParaRPr sz="3330" b="1"/>
          </a:p>
          <a:p>
            <a:pPr marL="228600" lvl="0" indent="-228600" algn="l" rtl="0">
              <a:lnSpc>
                <a:spcPct val="90000"/>
              </a:lnSpc>
              <a:spcBef>
                <a:spcPts val="700"/>
              </a:spcBef>
              <a:spcAft>
                <a:spcPts val="0"/>
              </a:spcAft>
              <a:buSzPts val="3330"/>
              <a:buChar char="•"/>
            </a:pPr>
            <a:r>
              <a:rPr lang="en-AU" sz="3330" b="1"/>
              <a:t>Incorrect positive predictions (false positives),</a:t>
            </a:r>
            <a:endParaRPr/>
          </a:p>
          <a:p>
            <a:pPr marL="0" lvl="0" indent="0" algn="l" rtl="0">
              <a:lnSpc>
                <a:spcPct val="90000"/>
              </a:lnSpc>
              <a:spcBef>
                <a:spcPts val="700"/>
              </a:spcBef>
              <a:spcAft>
                <a:spcPts val="0"/>
              </a:spcAft>
              <a:buSzPts val="3330"/>
              <a:buNone/>
            </a:pPr>
            <a:r>
              <a:rPr lang="en-AU" sz="3330" b="1"/>
              <a:t>                                                      </a:t>
            </a:r>
            <a:r>
              <a:rPr lang="en-AU" sz="3330" b="1">
                <a:solidFill>
                  <a:srgbClr val="FF0000"/>
                </a:solidFill>
              </a:rPr>
              <a:t>Type 1 error</a:t>
            </a:r>
            <a:endParaRPr/>
          </a:p>
          <a:p>
            <a:pPr marL="0" lvl="0" indent="0" algn="l" rtl="0">
              <a:lnSpc>
                <a:spcPct val="90000"/>
              </a:lnSpc>
              <a:spcBef>
                <a:spcPts val="700"/>
              </a:spcBef>
              <a:spcAft>
                <a:spcPts val="0"/>
              </a:spcAft>
              <a:buSzPts val="3330"/>
              <a:buNone/>
            </a:pPr>
            <a:r>
              <a:rPr lang="en-AU" sz="3330" b="1"/>
              <a:t> </a:t>
            </a:r>
            <a:endParaRPr/>
          </a:p>
          <a:p>
            <a:pPr marL="228600" lvl="0" indent="-228600" algn="l" rtl="0">
              <a:lnSpc>
                <a:spcPct val="90000"/>
              </a:lnSpc>
              <a:spcBef>
                <a:spcPts val="700"/>
              </a:spcBef>
              <a:spcAft>
                <a:spcPts val="0"/>
              </a:spcAft>
              <a:buSzPts val="3330"/>
              <a:buChar char="•"/>
            </a:pPr>
            <a:r>
              <a:rPr lang="en-AU" sz="3330" b="1"/>
              <a:t>Incorrect negative predictions (false negatives).</a:t>
            </a:r>
            <a:endParaRPr/>
          </a:p>
          <a:p>
            <a:pPr marL="0" lvl="0" indent="0" algn="l" rtl="0">
              <a:lnSpc>
                <a:spcPct val="90000"/>
              </a:lnSpc>
              <a:spcBef>
                <a:spcPts val="700"/>
              </a:spcBef>
              <a:spcAft>
                <a:spcPts val="0"/>
              </a:spcAft>
              <a:buSzPts val="3330"/>
              <a:buNone/>
            </a:pPr>
            <a:r>
              <a:rPr lang="en-AU" sz="3330" b="1"/>
              <a:t>                                                       </a:t>
            </a:r>
            <a:r>
              <a:rPr lang="en-AU" sz="3330" b="1">
                <a:solidFill>
                  <a:srgbClr val="FF0000"/>
                </a:solidFill>
              </a:rPr>
              <a:t>Type 11 error</a:t>
            </a:r>
            <a:endParaRPr/>
          </a:p>
          <a:p>
            <a:pPr marL="0" lvl="0" indent="0" algn="l" rtl="0">
              <a:lnSpc>
                <a:spcPct val="90000"/>
              </a:lnSpc>
              <a:spcBef>
                <a:spcPts val="700"/>
              </a:spcBef>
              <a:spcAft>
                <a:spcPts val="0"/>
              </a:spcAft>
              <a:buSzPts val="3330"/>
              <a:buNone/>
            </a:pPr>
            <a:endParaRPr sz="3330" b="1"/>
          </a:p>
        </p:txBody>
      </p:sp>
      <p:sp>
        <p:nvSpPr>
          <p:cNvPr id="214" name="Google Shape;214;p12"/>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215" name="Google Shape;215;p12"/>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9"/>
        <p:cNvGrpSpPr/>
        <p:nvPr/>
      </p:nvGrpSpPr>
      <p:grpSpPr>
        <a:xfrm>
          <a:off x="0" y="0"/>
          <a:ext cx="0" cy="0"/>
          <a:chOff x="0" y="0"/>
          <a:chExt cx="0" cy="0"/>
        </a:xfrm>
      </p:grpSpPr>
      <p:sp>
        <p:nvSpPr>
          <p:cNvPr id="220" name="Google Shape;220;p13"/>
          <p:cNvSpPr txBox="1">
            <a:spLocks noGrp="1"/>
          </p:cNvSpPr>
          <p:nvPr>
            <p:ph type="title"/>
          </p:nvPr>
        </p:nvSpPr>
        <p:spPr>
          <a:xfrm>
            <a:off x="1251680" y="136525"/>
            <a:ext cx="3384300" cy="589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3600"/>
              <a:buFont typeface="Impact"/>
              <a:buNone/>
            </a:pPr>
            <a:r>
              <a:rPr lang="en-AU" sz="3600" b="1"/>
              <a:t>ACCURACY</a:t>
            </a:r>
            <a:br>
              <a:rPr lang="en-AU" sz="3600" b="1"/>
            </a:br>
            <a:endParaRPr sz="3600"/>
          </a:p>
        </p:txBody>
      </p:sp>
      <p:sp>
        <p:nvSpPr>
          <p:cNvPr id="221" name="Google Shape;221;p13"/>
          <p:cNvSpPr txBox="1">
            <a:spLocks noGrp="1"/>
          </p:cNvSpPr>
          <p:nvPr>
            <p:ph type="body" idx="1"/>
          </p:nvPr>
        </p:nvSpPr>
        <p:spPr>
          <a:xfrm>
            <a:off x="782425" y="796565"/>
            <a:ext cx="4421171" cy="557911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400"/>
              <a:buChar char="•"/>
            </a:pPr>
            <a:r>
              <a:rPr lang="en-AU" sz="2400"/>
              <a:t>Accuracy in classification problems </a:t>
            </a:r>
            <a:r>
              <a:rPr lang="en-AU" sz="2400" b="1"/>
              <a:t>is the number of correct predictions </a:t>
            </a:r>
            <a:r>
              <a:rPr lang="en-AU" sz="2400"/>
              <a:t>made by the model over all kinds predictions made.</a:t>
            </a:r>
            <a:endParaRPr/>
          </a:p>
          <a:p>
            <a:pPr marL="228600" lvl="0" indent="-228600" algn="l" rtl="0">
              <a:lnSpc>
                <a:spcPct val="100000"/>
              </a:lnSpc>
              <a:spcBef>
                <a:spcPts val="700"/>
              </a:spcBef>
              <a:spcAft>
                <a:spcPts val="0"/>
              </a:spcAft>
              <a:buSzPts val="2400"/>
              <a:buChar char="•"/>
            </a:pPr>
            <a:r>
              <a:rPr lang="en-AU" sz="2400"/>
              <a:t>In the </a:t>
            </a:r>
            <a:r>
              <a:rPr lang="en-AU" sz="2400" b="1"/>
              <a:t>Numerator, are our correct predictions </a:t>
            </a:r>
            <a:r>
              <a:rPr lang="en-AU" sz="2400"/>
              <a:t>(True positives and True Negatives)(Marked as red in the fig above)</a:t>
            </a:r>
            <a:endParaRPr/>
          </a:p>
          <a:p>
            <a:pPr marL="228600" lvl="0" indent="-228600" algn="l" rtl="0">
              <a:lnSpc>
                <a:spcPct val="100000"/>
              </a:lnSpc>
              <a:spcBef>
                <a:spcPts val="700"/>
              </a:spcBef>
              <a:spcAft>
                <a:spcPts val="0"/>
              </a:spcAft>
              <a:buSzPts val="2400"/>
              <a:buChar char="•"/>
            </a:pPr>
            <a:r>
              <a:rPr lang="en-AU" sz="2400"/>
              <a:t> In the </a:t>
            </a:r>
            <a:r>
              <a:rPr lang="en-AU" sz="2400" b="1"/>
              <a:t>Denominator, are the kind of all predictions </a:t>
            </a:r>
            <a:r>
              <a:rPr lang="en-AU" sz="2400"/>
              <a:t>made by the algorithm(Right as well as wrong ones).</a:t>
            </a:r>
            <a:endParaRPr/>
          </a:p>
          <a:p>
            <a:pPr marL="228600" lvl="0" indent="-120650" algn="l" rtl="0">
              <a:lnSpc>
                <a:spcPct val="100000"/>
              </a:lnSpc>
              <a:spcBef>
                <a:spcPts val="700"/>
              </a:spcBef>
              <a:spcAft>
                <a:spcPts val="0"/>
              </a:spcAft>
              <a:buSzPts val="1700"/>
              <a:buNone/>
            </a:pPr>
            <a:endParaRPr sz="1700"/>
          </a:p>
        </p:txBody>
      </p:sp>
      <p:pic>
        <p:nvPicPr>
          <p:cNvPr id="222" name="Google Shape;222;p13" descr="Image for post"/>
          <p:cNvPicPr preferRelativeResize="0"/>
          <p:nvPr/>
        </p:nvPicPr>
        <p:blipFill rotWithShape="1">
          <a:blip r:embed="rId3">
            <a:alphaModFix/>
          </a:blip>
          <a:srcRect/>
          <a:stretch/>
        </p:blipFill>
        <p:spPr>
          <a:xfrm>
            <a:off x="5279472" y="1598525"/>
            <a:ext cx="5995465" cy="3687210"/>
          </a:xfrm>
          <a:prstGeom prst="rect">
            <a:avLst/>
          </a:prstGeom>
          <a:noFill/>
          <a:ln>
            <a:noFill/>
          </a:ln>
        </p:spPr>
      </p:pic>
      <p:sp>
        <p:nvSpPr>
          <p:cNvPr id="223" name="Google Shape;223;p13"/>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224" name="Google Shape;224;p13"/>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4"/>
          <p:cNvSpPr txBox="1">
            <a:spLocks noGrp="1"/>
          </p:cNvSpPr>
          <p:nvPr>
            <p:ph type="title"/>
          </p:nvPr>
        </p:nvSpPr>
        <p:spPr>
          <a:xfrm>
            <a:off x="1251678" y="136525"/>
            <a:ext cx="10178322" cy="67341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590"/>
              <a:buFont typeface="Impact"/>
              <a:buNone/>
            </a:pPr>
            <a:r>
              <a:rPr lang="en-AU" sz="4590" b="1"/>
              <a:t>WHEN TO USE ACCURACY</a:t>
            </a:r>
            <a:endParaRPr sz="4590"/>
          </a:p>
        </p:txBody>
      </p:sp>
      <p:sp>
        <p:nvSpPr>
          <p:cNvPr id="230" name="Google Shape;230;p14"/>
          <p:cNvSpPr txBox="1">
            <a:spLocks noGrp="1"/>
          </p:cNvSpPr>
          <p:nvPr>
            <p:ph type="body" idx="1"/>
          </p:nvPr>
        </p:nvSpPr>
        <p:spPr>
          <a:xfrm>
            <a:off x="1251678" y="1055803"/>
            <a:ext cx="10178322" cy="5319876"/>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Accuracy is a </a:t>
            </a:r>
            <a:r>
              <a:rPr lang="en-AU" b="1"/>
              <a:t>good measure when the target variable classes</a:t>
            </a:r>
            <a:r>
              <a:rPr lang="en-AU"/>
              <a:t> in the data are nearly balanced.</a:t>
            </a:r>
            <a:endParaRPr/>
          </a:p>
          <a:p>
            <a:pPr marL="228600" lvl="0" indent="-228600" algn="l" rtl="0">
              <a:lnSpc>
                <a:spcPct val="110000"/>
              </a:lnSpc>
              <a:spcBef>
                <a:spcPts val="700"/>
              </a:spcBef>
              <a:spcAft>
                <a:spcPts val="0"/>
              </a:spcAft>
              <a:buSzPts val="2000"/>
              <a:buChar char="•"/>
            </a:pPr>
            <a:r>
              <a:rPr lang="en-AU" b="1" i="1"/>
              <a:t>Ex: 60% classes in our fruits images data are apple and 40% are oranges.</a:t>
            </a:r>
            <a:endParaRPr b="1"/>
          </a:p>
          <a:p>
            <a:pPr marL="228600" lvl="0" indent="-228600" algn="l" rtl="0">
              <a:lnSpc>
                <a:spcPct val="110000"/>
              </a:lnSpc>
              <a:spcBef>
                <a:spcPts val="700"/>
              </a:spcBef>
              <a:spcAft>
                <a:spcPts val="0"/>
              </a:spcAft>
              <a:buSzPts val="2000"/>
              <a:buChar char="•"/>
            </a:pPr>
            <a:r>
              <a:rPr lang="en-AU" i="1"/>
              <a:t>A model which predicts whether a new image is Apple or an Orange, 97% of times correctly is a very good measure in this example.</a:t>
            </a:r>
            <a:endParaRPr/>
          </a:p>
          <a:p>
            <a:pPr marL="228600" lvl="0" indent="-101600" algn="l" rtl="0">
              <a:lnSpc>
                <a:spcPct val="110000"/>
              </a:lnSpc>
              <a:spcBef>
                <a:spcPts val="700"/>
              </a:spcBef>
              <a:spcAft>
                <a:spcPts val="0"/>
              </a:spcAft>
              <a:buSzPts val="2000"/>
              <a:buNone/>
            </a:pPr>
            <a:endParaRPr i="1"/>
          </a:p>
          <a:p>
            <a:pPr marL="228600" lvl="0" indent="-101600" algn="l" rtl="0">
              <a:lnSpc>
                <a:spcPct val="110000"/>
              </a:lnSpc>
              <a:spcBef>
                <a:spcPts val="700"/>
              </a:spcBef>
              <a:spcAft>
                <a:spcPts val="0"/>
              </a:spcAft>
              <a:buSzPts val="2000"/>
              <a:buNone/>
            </a:pPr>
            <a:endParaRPr i="1"/>
          </a:p>
          <a:p>
            <a:pPr marL="228600" lvl="0" indent="-228600" algn="l" rtl="0">
              <a:lnSpc>
                <a:spcPct val="110000"/>
              </a:lnSpc>
              <a:spcBef>
                <a:spcPts val="700"/>
              </a:spcBef>
              <a:spcAft>
                <a:spcPts val="0"/>
              </a:spcAft>
              <a:buSzPts val="2000"/>
              <a:buChar char="•"/>
            </a:pPr>
            <a:r>
              <a:rPr lang="en-AU"/>
              <a:t>Accuracy should </a:t>
            </a:r>
            <a:r>
              <a:rPr lang="en-AU" b="1"/>
              <a:t>never</a:t>
            </a:r>
            <a:r>
              <a:rPr lang="en-AU"/>
              <a:t> </a:t>
            </a:r>
            <a:r>
              <a:rPr lang="en-AU" b="1"/>
              <a:t>be used as a measure</a:t>
            </a:r>
            <a:r>
              <a:rPr lang="en-AU"/>
              <a:t> when the target variable classes in the data are a </a:t>
            </a:r>
            <a:r>
              <a:rPr lang="en-AU" b="1"/>
              <a:t>majority of one class.</a:t>
            </a:r>
            <a:endParaRPr/>
          </a:p>
          <a:p>
            <a:pPr marL="228600" lvl="0" indent="-228600" algn="l" rtl="0">
              <a:lnSpc>
                <a:spcPct val="110000"/>
              </a:lnSpc>
              <a:spcBef>
                <a:spcPts val="700"/>
              </a:spcBef>
              <a:spcAft>
                <a:spcPts val="0"/>
              </a:spcAft>
              <a:buSzPts val="2000"/>
              <a:buChar char="•"/>
            </a:pPr>
            <a:r>
              <a:rPr lang="en-AU" i="1"/>
              <a:t>Ex: In our cancer detection example with </a:t>
            </a:r>
            <a:r>
              <a:rPr lang="en-AU" b="1" i="1"/>
              <a:t>100 people, only 5 people has cancer. </a:t>
            </a:r>
            <a:endParaRPr/>
          </a:p>
          <a:p>
            <a:pPr marL="228600" lvl="0" indent="-228600" algn="l" rtl="0">
              <a:lnSpc>
                <a:spcPct val="110000"/>
              </a:lnSpc>
              <a:spcBef>
                <a:spcPts val="700"/>
              </a:spcBef>
              <a:spcAft>
                <a:spcPts val="0"/>
              </a:spcAft>
              <a:buSzPts val="2000"/>
              <a:buChar char="•"/>
            </a:pPr>
            <a:r>
              <a:rPr lang="en-AU" i="1"/>
              <a:t>Let’s say our model is very bad and predicts every case as </a:t>
            </a:r>
            <a:r>
              <a:rPr lang="en-AU" b="1" i="1"/>
              <a:t>No Cancer</a:t>
            </a:r>
            <a:r>
              <a:rPr lang="en-AU" i="1"/>
              <a:t>. In doing so, it has classified those 95 non-cancer patients correctly and 5 cancerous patients as Non-cancerous. Now even though the model is terrible at predicting cancer,  the accuracy of such a bad model is also 95%</a:t>
            </a:r>
            <a:r>
              <a:rPr lang="en-AU"/>
              <a:t>.</a:t>
            </a: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p:txBody>
      </p:sp>
      <p:sp>
        <p:nvSpPr>
          <p:cNvPr id="231" name="Google Shape;231;p14"/>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232" name="Google Shape;232;p14"/>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14</a:t>
            </a:fld>
            <a:endParaRPr/>
          </a:p>
        </p:txBody>
      </p:sp>
      <p:sp>
        <p:nvSpPr>
          <p:cNvPr id="233" name="Google Shape;233;p14"/>
          <p:cNvSpPr txBox="1"/>
          <p:nvPr/>
        </p:nvSpPr>
        <p:spPr>
          <a:xfrm>
            <a:off x="1345946" y="3164797"/>
            <a:ext cx="10178322" cy="673417"/>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chemeClr val="dk2"/>
              </a:buClr>
              <a:buSzPts val="4590"/>
              <a:buFont typeface="Impact"/>
              <a:buNone/>
            </a:pPr>
            <a:r>
              <a:rPr lang="en-AU" sz="4590" b="1" i="0" u="none" strike="noStrike" cap="none">
                <a:solidFill>
                  <a:schemeClr val="dk2"/>
                </a:solidFill>
                <a:latin typeface="Impact"/>
                <a:ea typeface="Impact"/>
                <a:cs typeface="Impact"/>
                <a:sym typeface="Impact"/>
              </a:rPr>
              <a:t>WHEN NOT TO USE ACCURACY</a:t>
            </a:r>
            <a:endParaRPr sz="4590" b="0" i="0" u="none" strike="noStrike" cap="none">
              <a:solidFill>
                <a:schemeClr val="dk2"/>
              </a:solidFill>
              <a:latin typeface="Impact"/>
              <a:ea typeface="Impact"/>
              <a:cs typeface="Impact"/>
              <a:sym typeface="Impac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7"/>
        <p:cNvGrpSpPr/>
        <p:nvPr/>
      </p:nvGrpSpPr>
      <p:grpSpPr>
        <a:xfrm>
          <a:off x="0" y="0"/>
          <a:ext cx="0" cy="0"/>
          <a:chOff x="0" y="0"/>
          <a:chExt cx="0" cy="0"/>
        </a:xfrm>
      </p:grpSpPr>
      <p:sp>
        <p:nvSpPr>
          <p:cNvPr id="238" name="Google Shape;238;p15"/>
          <p:cNvSpPr txBox="1">
            <a:spLocks noGrp="1"/>
          </p:cNvSpPr>
          <p:nvPr>
            <p:ph type="title"/>
          </p:nvPr>
        </p:nvSpPr>
        <p:spPr>
          <a:xfrm>
            <a:off x="1251678" y="382385"/>
            <a:ext cx="10178322" cy="6922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Impact"/>
              <a:buNone/>
            </a:pPr>
            <a:r>
              <a:rPr lang="en-AU" sz="3600" b="1"/>
              <a:t>PRECISION</a:t>
            </a:r>
            <a:br>
              <a:rPr lang="en-AU" sz="3600" b="1"/>
            </a:br>
            <a:br>
              <a:rPr lang="en-AU" sz="3600" b="1"/>
            </a:br>
            <a:endParaRPr sz="3600"/>
          </a:p>
        </p:txBody>
      </p:sp>
      <p:sp>
        <p:nvSpPr>
          <p:cNvPr id="239" name="Google Shape;239;p15"/>
          <p:cNvSpPr txBox="1">
            <a:spLocks noGrp="1"/>
          </p:cNvSpPr>
          <p:nvPr>
            <p:ph type="body" idx="1"/>
          </p:nvPr>
        </p:nvSpPr>
        <p:spPr>
          <a:xfrm>
            <a:off x="1251678" y="1074656"/>
            <a:ext cx="4583514" cy="5646819"/>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50"/>
              <a:buChar char="•"/>
            </a:pPr>
            <a:r>
              <a:rPr lang="en-AU" sz="1850"/>
              <a:t>Precision is a measure that tells us what proportion of patients that we diagnosed as having cancer, actually had cancer. </a:t>
            </a:r>
            <a:endParaRPr/>
          </a:p>
          <a:p>
            <a:pPr marL="228600" lvl="0" indent="-228600" algn="l" rtl="0">
              <a:lnSpc>
                <a:spcPct val="100000"/>
              </a:lnSpc>
              <a:spcBef>
                <a:spcPts val="700"/>
              </a:spcBef>
              <a:spcAft>
                <a:spcPts val="0"/>
              </a:spcAft>
              <a:buSzPts val="1850"/>
              <a:buChar char="•"/>
            </a:pPr>
            <a:r>
              <a:rPr lang="en-AU" sz="1850"/>
              <a:t>The predicted positives (People predicted as cancerous are TP and FP) and the people actually having a cancer are TP.</a:t>
            </a:r>
            <a:endParaRPr/>
          </a:p>
          <a:p>
            <a:pPr marL="228600" lvl="0" indent="-228600" algn="l" rtl="0">
              <a:lnSpc>
                <a:spcPct val="100000"/>
              </a:lnSpc>
              <a:spcBef>
                <a:spcPts val="700"/>
              </a:spcBef>
              <a:spcAft>
                <a:spcPts val="0"/>
              </a:spcAft>
              <a:buSzPts val="1850"/>
              <a:buChar char="•"/>
            </a:pPr>
            <a:r>
              <a:rPr lang="en-AU" sz="1850" i="1"/>
              <a:t>Ex: In our cancer example with 100 people, only 5 people have cancer. </a:t>
            </a:r>
            <a:endParaRPr/>
          </a:p>
          <a:p>
            <a:pPr marL="228600" lvl="0" indent="-228600" algn="l" rtl="0">
              <a:lnSpc>
                <a:spcPct val="100000"/>
              </a:lnSpc>
              <a:spcBef>
                <a:spcPts val="700"/>
              </a:spcBef>
              <a:spcAft>
                <a:spcPts val="0"/>
              </a:spcAft>
              <a:buSzPts val="1850"/>
              <a:buChar char="•"/>
            </a:pPr>
            <a:r>
              <a:rPr lang="en-AU" sz="1850" i="1"/>
              <a:t>Let’s say our model is very bad and predicts every case as </a:t>
            </a:r>
            <a:r>
              <a:rPr lang="en-AU" sz="1850" b="1" i="1"/>
              <a:t>Cancer</a:t>
            </a:r>
            <a:r>
              <a:rPr lang="en-AU" sz="1850" i="1"/>
              <a:t>. </a:t>
            </a:r>
            <a:endParaRPr/>
          </a:p>
          <a:p>
            <a:pPr marL="228600" lvl="0" indent="-228600" algn="l" rtl="0">
              <a:lnSpc>
                <a:spcPct val="100000"/>
              </a:lnSpc>
              <a:spcBef>
                <a:spcPts val="700"/>
              </a:spcBef>
              <a:spcAft>
                <a:spcPts val="0"/>
              </a:spcAft>
              <a:buSzPts val="1850"/>
              <a:buChar char="•"/>
            </a:pPr>
            <a:r>
              <a:rPr lang="en-AU" sz="1850" i="1"/>
              <a:t>Since we are predicting everyone as having cancer, </a:t>
            </a:r>
            <a:r>
              <a:rPr lang="en-AU" sz="1850" b="1" i="1"/>
              <a:t>our denominator(True positives and False Positives) is 100 </a:t>
            </a:r>
            <a:r>
              <a:rPr lang="en-AU" sz="1850" i="1"/>
              <a:t>and the </a:t>
            </a:r>
            <a:r>
              <a:rPr lang="en-AU" sz="1850" b="1" i="1"/>
              <a:t>numerator, person having cancer and the model predicting his case as cancer is 5</a:t>
            </a:r>
            <a:r>
              <a:rPr lang="en-AU" sz="1850" i="1"/>
              <a:t>. So in this example, we can say that </a:t>
            </a:r>
            <a:r>
              <a:rPr lang="en-AU" sz="1850" b="1" i="1"/>
              <a:t>Precision</a:t>
            </a:r>
            <a:r>
              <a:rPr lang="en-AU" sz="1850" i="1"/>
              <a:t> of such model is 5%</a:t>
            </a:r>
            <a:endParaRPr sz="1850">
              <a:solidFill>
                <a:schemeClr val="dk1"/>
              </a:solidFill>
            </a:endParaRPr>
          </a:p>
        </p:txBody>
      </p:sp>
      <p:pic>
        <p:nvPicPr>
          <p:cNvPr id="240" name="Google Shape;240;p15" descr="Image for post"/>
          <p:cNvPicPr preferRelativeResize="0"/>
          <p:nvPr/>
        </p:nvPicPr>
        <p:blipFill rotWithShape="1">
          <a:blip r:embed="rId3">
            <a:alphaModFix/>
          </a:blip>
          <a:srcRect/>
          <a:stretch/>
        </p:blipFill>
        <p:spPr>
          <a:xfrm>
            <a:off x="6736082" y="1751865"/>
            <a:ext cx="4693918" cy="3282047"/>
          </a:xfrm>
          <a:prstGeom prst="rect">
            <a:avLst/>
          </a:prstGeom>
          <a:noFill/>
          <a:ln>
            <a:noFill/>
          </a:ln>
        </p:spPr>
      </p:pic>
      <p:sp>
        <p:nvSpPr>
          <p:cNvPr id="241" name="Google Shape;241;p15"/>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242" name="Google Shape;242;p15"/>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6"/>
        <p:cNvGrpSpPr/>
        <p:nvPr/>
      </p:nvGrpSpPr>
      <p:grpSpPr>
        <a:xfrm>
          <a:off x="0" y="0"/>
          <a:ext cx="0" cy="0"/>
          <a:chOff x="0" y="0"/>
          <a:chExt cx="0" cy="0"/>
        </a:xfrm>
      </p:grpSpPr>
      <p:sp>
        <p:nvSpPr>
          <p:cNvPr id="247" name="Google Shape;247;p16"/>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8" name="Google Shape;248;p16"/>
          <p:cNvSpPr txBox="1">
            <a:spLocks noGrp="1"/>
          </p:cNvSpPr>
          <p:nvPr>
            <p:ph type="title"/>
          </p:nvPr>
        </p:nvSpPr>
        <p:spPr>
          <a:xfrm>
            <a:off x="4423934" y="80438"/>
            <a:ext cx="4882422" cy="58732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3240"/>
              <a:buFont typeface="Impact"/>
              <a:buNone/>
            </a:pPr>
            <a:r>
              <a:rPr lang="en-AU" sz="3240" b="1"/>
              <a:t>RECALL OR SENSITIVITY</a:t>
            </a:r>
            <a:br>
              <a:rPr lang="en-AU" sz="3240" b="1"/>
            </a:br>
            <a:endParaRPr sz="3240"/>
          </a:p>
        </p:txBody>
      </p:sp>
      <p:sp>
        <p:nvSpPr>
          <p:cNvPr id="249" name="Google Shape;249;p16"/>
          <p:cNvSpPr/>
          <p:nvPr/>
        </p:nvSpPr>
        <p:spPr>
          <a:xfrm>
            <a:off x="0" y="0"/>
            <a:ext cx="283464"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txBox="1">
            <a:spLocks noGrp="1"/>
          </p:cNvSpPr>
          <p:nvPr>
            <p:ph type="body" idx="1"/>
          </p:nvPr>
        </p:nvSpPr>
        <p:spPr>
          <a:xfrm>
            <a:off x="566284" y="613446"/>
            <a:ext cx="6019341" cy="5455407"/>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2000"/>
              <a:buChar char="•"/>
            </a:pPr>
            <a:r>
              <a:rPr lang="en-AU">
                <a:solidFill>
                  <a:srgbClr val="262626"/>
                </a:solidFill>
              </a:rPr>
              <a:t>Recall is a measure that tells us </a:t>
            </a:r>
            <a:r>
              <a:rPr lang="en-AU" b="1">
                <a:solidFill>
                  <a:srgbClr val="262626"/>
                </a:solidFill>
              </a:rPr>
              <a:t>what proportion of patients that actually had cancer was diagnosed by the algorithm as having cancer</a:t>
            </a:r>
            <a:r>
              <a:rPr lang="en-AU">
                <a:solidFill>
                  <a:srgbClr val="262626"/>
                </a:solidFill>
              </a:rPr>
              <a:t>. </a:t>
            </a:r>
            <a:endParaRPr/>
          </a:p>
          <a:p>
            <a:pPr marL="228600" lvl="0" indent="-228600" algn="l" rtl="0">
              <a:lnSpc>
                <a:spcPct val="100000"/>
              </a:lnSpc>
              <a:spcBef>
                <a:spcPts val="700"/>
              </a:spcBef>
              <a:spcAft>
                <a:spcPts val="0"/>
              </a:spcAft>
              <a:buSzPts val="2000"/>
              <a:buChar char="•"/>
            </a:pPr>
            <a:r>
              <a:rPr lang="en-AU">
                <a:solidFill>
                  <a:srgbClr val="262626"/>
                </a:solidFill>
              </a:rPr>
              <a:t>The actual positives (People having cancer are TP and FN) and the people diagnosed by the model having a cancer are TP. (Note: FN is included because the Person actually had a cancer even though the model predicted otherwise).</a:t>
            </a:r>
            <a:endParaRPr/>
          </a:p>
          <a:p>
            <a:pPr marL="228600" lvl="0" indent="-228600" algn="l" rtl="0">
              <a:lnSpc>
                <a:spcPct val="100000"/>
              </a:lnSpc>
              <a:spcBef>
                <a:spcPts val="700"/>
              </a:spcBef>
              <a:spcAft>
                <a:spcPts val="0"/>
              </a:spcAft>
              <a:buSzPts val="2000"/>
              <a:buChar char="•"/>
            </a:pPr>
            <a:r>
              <a:rPr lang="en-AU" i="1">
                <a:solidFill>
                  <a:srgbClr val="262626"/>
                </a:solidFill>
              </a:rPr>
              <a:t>Ex: In our cancer example with 100 people, 5 people actually have cancer. Let’s say that the model predicts every case as cancer.</a:t>
            </a:r>
            <a:endParaRPr>
              <a:solidFill>
                <a:srgbClr val="262626"/>
              </a:solidFill>
            </a:endParaRPr>
          </a:p>
          <a:p>
            <a:pPr marL="228600" lvl="0" indent="-228600" algn="l" rtl="0">
              <a:lnSpc>
                <a:spcPct val="100000"/>
              </a:lnSpc>
              <a:spcBef>
                <a:spcPts val="700"/>
              </a:spcBef>
              <a:spcAft>
                <a:spcPts val="0"/>
              </a:spcAft>
              <a:buSzPts val="2000"/>
              <a:buChar char="•"/>
            </a:pPr>
            <a:r>
              <a:rPr lang="en-AU" i="1">
                <a:solidFill>
                  <a:srgbClr val="262626"/>
                </a:solidFill>
              </a:rPr>
              <a:t>So our denominator(True positives and False Negatives) is 5 and the numerator, person having cancer and the model predicting his case as cancer is also 5(Since we predicted 5 cancer cases correctly). So in this example, we can say that the </a:t>
            </a:r>
            <a:r>
              <a:rPr lang="en-AU" b="1" i="1">
                <a:solidFill>
                  <a:srgbClr val="262626"/>
                </a:solidFill>
              </a:rPr>
              <a:t>Recall</a:t>
            </a:r>
            <a:r>
              <a:rPr lang="en-AU" i="1">
                <a:solidFill>
                  <a:srgbClr val="262626"/>
                </a:solidFill>
              </a:rPr>
              <a:t> of such model is 100%. And Precision of such a model(As we saw above) is 5%</a:t>
            </a:r>
            <a:endParaRPr>
              <a:solidFill>
                <a:srgbClr val="262626"/>
              </a:solidFill>
            </a:endParaRPr>
          </a:p>
          <a:p>
            <a:pPr marL="228600" lvl="0" indent="-101600" algn="l" rtl="0">
              <a:lnSpc>
                <a:spcPct val="100000"/>
              </a:lnSpc>
              <a:spcBef>
                <a:spcPts val="700"/>
              </a:spcBef>
              <a:spcAft>
                <a:spcPts val="0"/>
              </a:spcAft>
              <a:buSzPts val="2000"/>
              <a:buNone/>
            </a:pPr>
            <a:endParaRPr>
              <a:solidFill>
                <a:srgbClr val="262626"/>
              </a:solidFill>
            </a:endParaRPr>
          </a:p>
        </p:txBody>
      </p:sp>
      <p:sp>
        <p:nvSpPr>
          <p:cNvPr id="251" name="Google Shape;251;p16"/>
          <p:cNvSpPr/>
          <p:nvPr/>
        </p:nvSpPr>
        <p:spPr>
          <a:xfrm>
            <a:off x="6390140" y="613446"/>
            <a:ext cx="5235575" cy="5229225"/>
          </a:xfrm>
          <a:custGeom>
            <a:avLst/>
            <a:gdLst/>
            <a:ahLst/>
            <a:cxnLst/>
            <a:rect l="l" t="t" r="r" b="b"/>
            <a:pathLst>
              <a:path w="3298" h="3294" extrusionOk="0">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pic>
        <p:nvPicPr>
          <p:cNvPr id="252" name="Google Shape;252;p16" descr="Image for post"/>
          <p:cNvPicPr preferRelativeResize="0"/>
          <p:nvPr/>
        </p:nvPicPr>
        <p:blipFill rotWithShape="1">
          <a:blip r:embed="rId3">
            <a:alphaModFix/>
          </a:blip>
          <a:srcRect/>
          <a:stretch/>
        </p:blipFill>
        <p:spPr>
          <a:xfrm>
            <a:off x="7399261" y="2198512"/>
            <a:ext cx="3217333" cy="2059092"/>
          </a:xfrm>
          <a:prstGeom prst="rect">
            <a:avLst/>
          </a:prstGeom>
          <a:noFill/>
          <a:ln>
            <a:noFill/>
          </a:ln>
        </p:spPr>
      </p:pic>
      <p:sp>
        <p:nvSpPr>
          <p:cNvPr id="253" name="Google Shape;253;p16"/>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254" name="Google Shape;254;p16"/>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7"/>
          <p:cNvSpPr txBox="1">
            <a:spLocks noGrp="1"/>
          </p:cNvSpPr>
          <p:nvPr>
            <p:ph type="title"/>
          </p:nvPr>
        </p:nvSpPr>
        <p:spPr>
          <a:xfrm>
            <a:off x="963039" y="136525"/>
            <a:ext cx="10680970" cy="7460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3600"/>
              <a:buFont typeface="Impact"/>
              <a:buNone/>
            </a:pPr>
            <a:r>
              <a:rPr lang="en-AU" sz="3600" b="1"/>
              <a:t>WHEN TO USE PRECISION AND WHEN TO USE RECALL..</a:t>
            </a:r>
            <a:endParaRPr sz="3600"/>
          </a:p>
        </p:txBody>
      </p:sp>
      <p:sp>
        <p:nvSpPr>
          <p:cNvPr id="260" name="Google Shape;260;p17"/>
          <p:cNvSpPr txBox="1">
            <a:spLocks noGrp="1"/>
          </p:cNvSpPr>
          <p:nvPr>
            <p:ph type="body" idx="1"/>
          </p:nvPr>
        </p:nvSpPr>
        <p:spPr>
          <a:xfrm>
            <a:off x="1251678" y="739303"/>
            <a:ext cx="10178322" cy="5140290"/>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It is clear that recall gives us information about a classifier’s performance with respect to false negatives (how many did we miss), while precision</a:t>
            </a:r>
            <a:r>
              <a:rPr lang="en-AU" b="1"/>
              <a:t> </a:t>
            </a:r>
            <a:r>
              <a:rPr lang="en-AU"/>
              <a:t>gives us information about its performance with respect to false positives(how many did we caught).</a:t>
            </a:r>
            <a:endParaRPr/>
          </a:p>
          <a:p>
            <a:pPr marL="228600" lvl="0" indent="-228600" algn="l" rtl="0">
              <a:lnSpc>
                <a:spcPct val="110000"/>
              </a:lnSpc>
              <a:spcBef>
                <a:spcPts val="700"/>
              </a:spcBef>
              <a:spcAft>
                <a:spcPts val="0"/>
              </a:spcAft>
              <a:buSzPts val="2000"/>
              <a:buChar char="•"/>
            </a:pPr>
            <a:r>
              <a:rPr lang="en-AU" b="1"/>
              <a:t>Precision </a:t>
            </a:r>
            <a:r>
              <a:rPr lang="en-AU"/>
              <a:t>is about being precise. So even if we managed to capture only one cancer case, and we captured it correctly, then we are 100% precise.</a:t>
            </a:r>
            <a:endParaRPr/>
          </a:p>
          <a:p>
            <a:pPr marL="228600" lvl="0" indent="-228600" algn="l" rtl="0">
              <a:lnSpc>
                <a:spcPct val="110000"/>
              </a:lnSpc>
              <a:spcBef>
                <a:spcPts val="700"/>
              </a:spcBef>
              <a:spcAft>
                <a:spcPts val="0"/>
              </a:spcAft>
              <a:buSzPts val="2000"/>
              <a:buChar char="•"/>
            </a:pPr>
            <a:r>
              <a:rPr lang="en-AU" b="1"/>
              <a:t>Recall </a:t>
            </a:r>
            <a:r>
              <a:rPr lang="en-AU"/>
              <a:t>is not so much about capturing cases correctly but more about capturing all cases that have “cancer” with the answer as “cancer”. So if we simply always say every case as “cancer”, we have 100% recall.</a:t>
            </a:r>
            <a:endParaRPr/>
          </a:p>
          <a:p>
            <a:pPr marL="228600" lvl="0" indent="-228600" algn="l" rtl="0">
              <a:lnSpc>
                <a:spcPct val="110000"/>
              </a:lnSpc>
              <a:spcBef>
                <a:spcPts val="700"/>
              </a:spcBef>
              <a:spcAft>
                <a:spcPts val="0"/>
              </a:spcAft>
              <a:buSzPts val="2000"/>
              <a:buChar char="•"/>
            </a:pPr>
            <a:r>
              <a:rPr lang="en-AU"/>
              <a:t>So basically if we want to focus more on minimising False Negatives, we would want our Recall to be as close to 100% as possible without precision being too bad and if we want to focus on minimising False positives, then our focus should be to make Precision as close to 100% as possible.</a:t>
            </a:r>
            <a:endParaRPr/>
          </a:p>
          <a:p>
            <a:pPr marL="228600" lvl="0" indent="-101600" algn="l" rtl="0">
              <a:lnSpc>
                <a:spcPct val="110000"/>
              </a:lnSpc>
              <a:spcBef>
                <a:spcPts val="700"/>
              </a:spcBef>
              <a:spcAft>
                <a:spcPts val="0"/>
              </a:spcAft>
              <a:buSzPts val="2000"/>
              <a:buNone/>
            </a:pPr>
            <a:endParaRPr/>
          </a:p>
        </p:txBody>
      </p:sp>
      <p:sp>
        <p:nvSpPr>
          <p:cNvPr id="261" name="Google Shape;261;p17"/>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262" name="Google Shape;262;p17"/>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18"/>
          <p:cNvSpPr txBox="1">
            <a:spLocks noGrp="1"/>
          </p:cNvSpPr>
          <p:nvPr>
            <p:ph type="title"/>
          </p:nvPr>
        </p:nvSpPr>
        <p:spPr>
          <a:xfrm>
            <a:off x="1251678" y="136525"/>
            <a:ext cx="4357499" cy="71676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3959"/>
              <a:buFont typeface="Impact"/>
              <a:buNone/>
            </a:pPr>
            <a:r>
              <a:rPr lang="en-AU" sz="3959" b="1"/>
              <a:t>SPECIFICITY</a:t>
            </a:r>
            <a:br>
              <a:rPr lang="en-AU" sz="3959" b="1"/>
            </a:br>
            <a:endParaRPr sz="3959"/>
          </a:p>
        </p:txBody>
      </p:sp>
      <p:sp>
        <p:nvSpPr>
          <p:cNvPr id="268" name="Google Shape;268;p18"/>
          <p:cNvSpPr txBox="1">
            <a:spLocks noGrp="1"/>
          </p:cNvSpPr>
          <p:nvPr>
            <p:ph type="body" idx="1"/>
          </p:nvPr>
        </p:nvSpPr>
        <p:spPr>
          <a:xfrm>
            <a:off x="914400" y="853292"/>
            <a:ext cx="6351112" cy="574547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000"/>
              <a:buChar char="•"/>
            </a:pPr>
            <a:r>
              <a:rPr lang="en-AU">
                <a:solidFill>
                  <a:schemeClr val="dk1"/>
                </a:solidFill>
              </a:rPr>
              <a:t>Specificity is a measure that tells us what proportion of patients that did NOT have cancer, were predicted by the model as non-cancerous. </a:t>
            </a:r>
            <a:endParaRPr/>
          </a:p>
          <a:p>
            <a:pPr marL="228600" lvl="0" indent="-228600" algn="l" rtl="0">
              <a:lnSpc>
                <a:spcPct val="90000"/>
              </a:lnSpc>
              <a:spcBef>
                <a:spcPts val="700"/>
              </a:spcBef>
              <a:spcAft>
                <a:spcPts val="0"/>
              </a:spcAft>
              <a:buSzPts val="2000"/>
              <a:buChar char="•"/>
            </a:pPr>
            <a:r>
              <a:rPr lang="en-AU">
                <a:solidFill>
                  <a:schemeClr val="dk1"/>
                </a:solidFill>
              </a:rPr>
              <a:t>The actual negatives (People actually NOT having cancer are FP and TN) and the people diagnosed by us not having cancer are TN. </a:t>
            </a:r>
            <a:endParaRPr/>
          </a:p>
          <a:p>
            <a:pPr marL="228600" lvl="0" indent="-228600" algn="l" rtl="0">
              <a:lnSpc>
                <a:spcPct val="90000"/>
              </a:lnSpc>
              <a:spcBef>
                <a:spcPts val="700"/>
              </a:spcBef>
              <a:spcAft>
                <a:spcPts val="0"/>
              </a:spcAft>
              <a:buSzPts val="2000"/>
              <a:buChar char="•"/>
            </a:pPr>
            <a:r>
              <a:rPr lang="en-AU">
                <a:solidFill>
                  <a:schemeClr val="dk1"/>
                </a:solidFill>
              </a:rPr>
              <a:t>(Note: FP is included because the Person did NOT actually have cancer even though the model predicted otherwise).</a:t>
            </a:r>
            <a:endParaRPr/>
          </a:p>
          <a:p>
            <a:pPr marL="228600" lvl="0" indent="-228600" algn="l" rtl="0">
              <a:lnSpc>
                <a:spcPct val="90000"/>
              </a:lnSpc>
              <a:spcBef>
                <a:spcPts val="700"/>
              </a:spcBef>
              <a:spcAft>
                <a:spcPts val="0"/>
              </a:spcAft>
              <a:buSzPts val="2000"/>
              <a:buChar char="•"/>
            </a:pPr>
            <a:r>
              <a:rPr lang="en-AU">
                <a:solidFill>
                  <a:srgbClr val="FF0000"/>
                </a:solidFill>
              </a:rPr>
              <a:t>Specificity is the exact opposite of Recall.</a:t>
            </a:r>
            <a:endParaRPr/>
          </a:p>
          <a:p>
            <a:pPr marL="228600" lvl="0" indent="-228600" algn="l" rtl="0">
              <a:lnSpc>
                <a:spcPct val="100000"/>
              </a:lnSpc>
              <a:spcBef>
                <a:spcPts val="700"/>
              </a:spcBef>
              <a:spcAft>
                <a:spcPts val="0"/>
              </a:spcAft>
              <a:buSzPts val="2000"/>
              <a:buChar char="•"/>
            </a:pPr>
            <a:r>
              <a:rPr lang="en-AU" i="1"/>
              <a:t>Ex: In our cancer example with 100 people, 5 people actually have cancer. Let’s say that the model predicts every case as cancer.</a:t>
            </a:r>
            <a:endParaRPr/>
          </a:p>
          <a:p>
            <a:pPr marL="228600" lvl="0" indent="-228600" algn="l" rtl="0">
              <a:lnSpc>
                <a:spcPct val="100000"/>
              </a:lnSpc>
              <a:spcBef>
                <a:spcPts val="700"/>
              </a:spcBef>
              <a:spcAft>
                <a:spcPts val="0"/>
              </a:spcAft>
              <a:buSzPts val="2000"/>
              <a:buChar char="•"/>
            </a:pPr>
            <a:r>
              <a:rPr lang="en-AU" i="1"/>
              <a:t>So our denominator(False positives and True Negatives) is 95 and the numerator, person not having cancer and the model predicting his case as no cancer is 0 (Since we predicted every case as cancer). So in this example, we can that that </a:t>
            </a:r>
            <a:r>
              <a:rPr lang="en-AU" b="1" i="1"/>
              <a:t>Specificity</a:t>
            </a:r>
            <a:r>
              <a:rPr lang="en-AU" i="1"/>
              <a:t> of such model is 0%.</a:t>
            </a:r>
            <a:endParaRPr/>
          </a:p>
          <a:p>
            <a:pPr marL="228600" lvl="0" indent="-101600" algn="l" rtl="0">
              <a:lnSpc>
                <a:spcPct val="90000"/>
              </a:lnSpc>
              <a:spcBef>
                <a:spcPts val="700"/>
              </a:spcBef>
              <a:spcAft>
                <a:spcPts val="0"/>
              </a:spcAft>
              <a:buSzPts val="2000"/>
              <a:buNone/>
            </a:pPr>
            <a:endParaRPr>
              <a:solidFill>
                <a:srgbClr val="FF0000"/>
              </a:solidFill>
            </a:endParaRPr>
          </a:p>
        </p:txBody>
      </p:sp>
      <p:pic>
        <p:nvPicPr>
          <p:cNvPr id="269" name="Google Shape;269;p18" descr="Image for post"/>
          <p:cNvPicPr preferRelativeResize="0"/>
          <p:nvPr/>
        </p:nvPicPr>
        <p:blipFill rotWithShape="1">
          <a:blip r:embed="rId3">
            <a:alphaModFix/>
          </a:blip>
          <a:srcRect/>
          <a:stretch/>
        </p:blipFill>
        <p:spPr>
          <a:xfrm>
            <a:off x="7265512" y="1480978"/>
            <a:ext cx="4563322" cy="3896044"/>
          </a:xfrm>
          <a:prstGeom prst="rect">
            <a:avLst/>
          </a:prstGeom>
          <a:noFill/>
          <a:ln>
            <a:noFill/>
          </a:ln>
        </p:spPr>
      </p:pic>
      <p:sp>
        <p:nvSpPr>
          <p:cNvPr id="270" name="Google Shape;270;p18"/>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271" name="Google Shape;271;p1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5"/>
        <p:cNvGrpSpPr/>
        <p:nvPr/>
      </p:nvGrpSpPr>
      <p:grpSpPr>
        <a:xfrm>
          <a:off x="0" y="0"/>
          <a:ext cx="0" cy="0"/>
          <a:chOff x="0" y="0"/>
          <a:chExt cx="0" cy="0"/>
        </a:xfrm>
      </p:grpSpPr>
      <p:sp>
        <p:nvSpPr>
          <p:cNvPr id="276" name="Google Shape;276;p19"/>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AU" b="1"/>
              <a:t>F1 SCORE</a:t>
            </a:r>
            <a:br>
              <a:rPr lang="en-AU" b="1"/>
            </a:br>
            <a:endParaRPr/>
          </a:p>
        </p:txBody>
      </p:sp>
      <p:pic>
        <p:nvPicPr>
          <p:cNvPr id="277" name="Google Shape;277;p19" descr="Image for post"/>
          <p:cNvPicPr preferRelativeResize="0"/>
          <p:nvPr/>
        </p:nvPicPr>
        <p:blipFill rotWithShape="1">
          <a:blip r:embed="rId3">
            <a:alphaModFix/>
          </a:blip>
          <a:srcRect/>
          <a:stretch/>
        </p:blipFill>
        <p:spPr>
          <a:xfrm>
            <a:off x="908901" y="1667316"/>
            <a:ext cx="4195811" cy="3316168"/>
          </a:xfrm>
          <a:prstGeom prst="rect">
            <a:avLst/>
          </a:prstGeom>
          <a:noFill/>
          <a:ln>
            <a:noFill/>
          </a:ln>
        </p:spPr>
      </p:pic>
      <p:sp>
        <p:nvSpPr>
          <p:cNvPr id="278" name="Google Shape;278;p19"/>
          <p:cNvSpPr txBox="1">
            <a:spLocks noGrp="1"/>
          </p:cNvSpPr>
          <p:nvPr>
            <p:ph type="body" idx="1"/>
          </p:nvPr>
        </p:nvSpPr>
        <p:spPr>
          <a:xfrm>
            <a:off x="5375804" y="382385"/>
            <a:ext cx="6054195" cy="633909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000"/>
              <a:buChar char="•"/>
            </a:pPr>
            <a:r>
              <a:rPr lang="en-AU"/>
              <a:t>We don’t really want to carry both Precision and Recall in our pockets every time we make a model for solving a classification problem. So it’s best if we can get a single score that </a:t>
            </a:r>
            <a:r>
              <a:rPr lang="en-AU" b="1"/>
              <a:t>kind of represents both Precision(P) and Recall(R).</a:t>
            </a:r>
            <a:endParaRPr/>
          </a:p>
          <a:p>
            <a:pPr marL="228600" lvl="0" indent="-228600" algn="l" rtl="0">
              <a:lnSpc>
                <a:spcPct val="90000"/>
              </a:lnSpc>
              <a:spcBef>
                <a:spcPts val="700"/>
              </a:spcBef>
              <a:spcAft>
                <a:spcPts val="0"/>
              </a:spcAft>
              <a:buSzPts val="2000"/>
              <a:buChar char="•"/>
            </a:pPr>
            <a:r>
              <a:rPr lang="en-AU"/>
              <a:t>The F</a:t>
            </a:r>
            <a:r>
              <a:rPr lang="en-AU" baseline="-25000"/>
              <a:t>1</a:t>
            </a:r>
            <a:r>
              <a:rPr lang="en-AU"/>
              <a:t> score is the </a:t>
            </a:r>
            <a:r>
              <a:rPr lang="en-AU" b="1" u="sng">
                <a:solidFill>
                  <a:srgbClr val="FF0000"/>
                </a:solidFill>
                <a:hlinkClick r:id="rId4">
                  <a:extLst>
                    <a:ext uri="{A12FA001-AC4F-418D-AE19-62706E023703}">
                      <ahyp:hlinkClr xmlns:ahyp="http://schemas.microsoft.com/office/drawing/2018/hyperlinkcolor" val="tx"/>
                    </a:ext>
                  </a:extLst>
                </a:hlinkClick>
              </a:rPr>
              <a:t>harmonic mean</a:t>
            </a:r>
            <a:r>
              <a:rPr lang="en-AU" b="1">
                <a:solidFill>
                  <a:srgbClr val="FF0000"/>
                </a:solidFill>
              </a:rPr>
              <a:t> </a:t>
            </a:r>
            <a:r>
              <a:rPr lang="en-AU"/>
              <a:t>of the precision and recall.</a:t>
            </a:r>
            <a:endParaRPr b="1"/>
          </a:p>
          <a:p>
            <a:pPr marL="228600" lvl="0" indent="-228600" algn="l" rtl="0">
              <a:lnSpc>
                <a:spcPct val="90000"/>
              </a:lnSpc>
              <a:spcBef>
                <a:spcPts val="700"/>
              </a:spcBef>
              <a:spcAft>
                <a:spcPts val="0"/>
              </a:spcAft>
              <a:buSzPts val="2000"/>
              <a:buChar char="•"/>
            </a:pPr>
            <a:r>
              <a:rPr lang="en-AU"/>
              <a:t>One way to do that is simply taking their arithmetic mean. i.e </a:t>
            </a:r>
            <a:r>
              <a:rPr lang="en-AU" b="1"/>
              <a:t>(P + R) / 2 </a:t>
            </a:r>
            <a:r>
              <a:rPr lang="en-AU"/>
              <a:t>where </a:t>
            </a:r>
            <a:r>
              <a:rPr lang="en-AU" b="1"/>
              <a:t>P is Precision and R is Recall</a:t>
            </a:r>
            <a:r>
              <a:rPr lang="en-AU"/>
              <a:t>. But that’s pretty bad in some situations.</a:t>
            </a:r>
            <a:endParaRPr/>
          </a:p>
          <a:p>
            <a:pPr marL="228600" lvl="0" indent="-228600" algn="l" rtl="0">
              <a:lnSpc>
                <a:spcPct val="90000"/>
              </a:lnSpc>
              <a:spcBef>
                <a:spcPts val="700"/>
              </a:spcBef>
              <a:spcAft>
                <a:spcPts val="0"/>
              </a:spcAft>
              <a:buSzPts val="2000"/>
              <a:buChar char="•"/>
            </a:pPr>
            <a:r>
              <a:rPr lang="en-AU"/>
              <a:t>Suppose we have 100 credit card transactions, of which 97 are legit and 3 are fraud and let’s say we came up a model that predicts everything as fraud. </a:t>
            </a:r>
            <a:endParaRPr/>
          </a:p>
          <a:p>
            <a:pPr marL="228600" lvl="0" indent="-228600" algn="l" rtl="0">
              <a:lnSpc>
                <a:spcPct val="100000"/>
              </a:lnSpc>
              <a:spcBef>
                <a:spcPts val="700"/>
              </a:spcBef>
              <a:spcAft>
                <a:spcPts val="0"/>
              </a:spcAft>
              <a:buSzPts val="2000"/>
              <a:buChar char="•"/>
            </a:pPr>
            <a:r>
              <a:rPr lang="en-AU"/>
              <a:t>Now, if we simply take arithmetic mean of both, then it comes out to be nearly 51%. We shouldn’t be giving such a moderate score to a terrible model since it’s just predicting every transaction as fraud.</a:t>
            </a:r>
            <a:endParaRPr/>
          </a:p>
          <a:p>
            <a:pPr marL="228600" lvl="0" indent="-228600" algn="l" rtl="0">
              <a:lnSpc>
                <a:spcPct val="100000"/>
              </a:lnSpc>
              <a:spcBef>
                <a:spcPts val="700"/>
              </a:spcBef>
              <a:spcAft>
                <a:spcPts val="0"/>
              </a:spcAft>
              <a:buSzPts val="2000"/>
              <a:buChar char="•"/>
            </a:pPr>
            <a:r>
              <a:rPr lang="en-AU"/>
              <a:t>So, we need something more balanced than the arithmetic mean and that is harmonic mean.</a:t>
            </a:r>
            <a:endParaRPr/>
          </a:p>
          <a:p>
            <a:pPr marL="0" lvl="0" indent="0" algn="l" rtl="0">
              <a:lnSpc>
                <a:spcPct val="90000"/>
              </a:lnSpc>
              <a:spcBef>
                <a:spcPts val="700"/>
              </a:spcBef>
              <a:spcAft>
                <a:spcPts val="0"/>
              </a:spcAft>
              <a:buSzPts val="2000"/>
              <a:buNone/>
            </a:pPr>
            <a:endParaRPr/>
          </a:p>
          <a:p>
            <a:pPr marL="228600" lvl="0" indent="-101600" algn="l" rtl="0">
              <a:lnSpc>
                <a:spcPct val="90000"/>
              </a:lnSpc>
              <a:spcBef>
                <a:spcPts val="700"/>
              </a:spcBef>
              <a:spcAft>
                <a:spcPts val="0"/>
              </a:spcAft>
              <a:buSzPts val="2000"/>
              <a:buNone/>
            </a:pPr>
            <a:endParaRPr/>
          </a:p>
        </p:txBody>
      </p:sp>
      <p:sp>
        <p:nvSpPr>
          <p:cNvPr id="279" name="Google Shape;279;p19"/>
          <p:cNvSpPr txBox="1">
            <a:spLocks noGrp="1"/>
          </p:cNvSpPr>
          <p:nvPr>
            <p:ph type="ftr" idx="11"/>
          </p:nvPr>
        </p:nvSpPr>
        <p:spPr>
          <a:xfrm>
            <a:off x="908901" y="6375679"/>
            <a:ext cx="4114800"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280" name="Google Shape;280;p19"/>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8"/>
        <p:cNvGrpSpPr/>
        <p:nvPr/>
      </p:nvGrpSpPr>
      <p:grpSpPr>
        <a:xfrm>
          <a:off x="0" y="0"/>
          <a:ext cx="0" cy="0"/>
          <a:chOff x="0" y="0"/>
          <a:chExt cx="0" cy="0"/>
        </a:xfrm>
      </p:grpSpPr>
      <p:sp>
        <p:nvSpPr>
          <p:cNvPr id="119" name="Google Shape;119;p2"/>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0" name="Google Shape;120;p2"/>
          <p:cNvSpPr txBox="1">
            <a:spLocks noGrp="1"/>
          </p:cNvSpPr>
          <p:nvPr>
            <p:ph type="title"/>
          </p:nvPr>
        </p:nvSpPr>
        <p:spPr>
          <a:xfrm>
            <a:off x="1251678" y="127260"/>
            <a:ext cx="8991548" cy="97196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AU"/>
              <a:t>TOPICS TO BE COVERED…</a:t>
            </a:r>
            <a:endParaRPr/>
          </a:p>
        </p:txBody>
      </p:sp>
      <p:sp>
        <p:nvSpPr>
          <p:cNvPr id="121" name="Google Shape;121;p2"/>
          <p:cNvSpPr/>
          <p:nvPr/>
        </p:nvSpPr>
        <p:spPr>
          <a:xfrm>
            <a:off x="0" y="0"/>
            <a:ext cx="283464"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txBox="1">
            <a:spLocks noGrp="1"/>
          </p:cNvSpPr>
          <p:nvPr>
            <p:ph type="body" idx="1"/>
          </p:nvPr>
        </p:nvSpPr>
        <p:spPr>
          <a:xfrm>
            <a:off x="1251678" y="1099225"/>
            <a:ext cx="4964065" cy="5229225"/>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b="1">
                <a:solidFill>
                  <a:srgbClr val="262626"/>
                </a:solidFill>
              </a:rPr>
              <a:t>Classification:</a:t>
            </a:r>
            <a:r>
              <a:rPr lang="en-AU">
                <a:solidFill>
                  <a:srgbClr val="262626"/>
                </a:solidFill>
              </a:rPr>
              <a:t> </a:t>
            </a:r>
            <a:endParaRPr/>
          </a:p>
          <a:p>
            <a:pPr marL="0" lvl="0" indent="0" algn="l" rtl="0">
              <a:lnSpc>
                <a:spcPct val="110000"/>
              </a:lnSpc>
              <a:spcBef>
                <a:spcPts val="700"/>
              </a:spcBef>
              <a:spcAft>
                <a:spcPts val="0"/>
              </a:spcAft>
              <a:buSzPts val="2000"/>
              <a:buNone/>
            </a:pPr>
            <a:r>
              <a:rPr lang="en-AU">
                <a:solidFill>
                  <a:srgbClr val="262626"/>
                </a:solidFill>
              </a:rPr>
              <a:t>Binary Classification- Assessing Classification performance, Class probability Estimation Assessing class probability Estimates, Multiclass Classification. </a:t>
            </a:r>
            <a:endParaRPr/>
          </a:p>
          <a:p>
            <a:pPr marL="228600" lvl="0" indent="-228600" algn="l" rtl="0">
              <a:lnSpc>
                <a:spcPct val="110000"/>
              </a:lnSpc>
              <a:spcBef>
                <a:spcPts val="700"/>
              </a:spcBef>
              <a:spcAft>
                <a:spcPts val="0"/>
              </a:spcAft>
              <a:buSzPts val="2000"/>
              <a:buChar char="•"/>
            </a:pPr>
            <a:r>
              <a:rPr lang="en-AU" b="1">
                <a:solidFill>
                  <a:srgbClr val="262626"/>
                </a:solidFill>
              </a:rPr>
              <a:t>Regression: </a:t>
            </a:r>
            <a:r>
              <a:rPr lang="en-AU">
                <a:solidFill>
                  <a:srgbClr val="262626"/>
                </a:solidFill>
              </a:rPr>
              <a:t> </a:t>
            </a:r>
            <a:endParaRPr/>
          </a:p>
          <a:p>
            <a:pPr marL="0" lvl="0" indent="0" algn="l" rtl="0">
              <a:lnSpc>
                <a:spcPct val="110000"/>
              </a:lnSpc>
              <a:spcBef>
                <a:spcPts val="700"/>
              </a:spcBef>
              <a:spcAft>
                <a:spcPts val="0"/>
              </a:spcAft>
              <a:buSzPts val="2000"/>
              <a:buNone/>
            </a:pPr>
            <a:r>
              <a:rPr lang="en-AU">
                <a:solidFill>
                  <a:srgbClr val="262626"/>
                </a:solidFill>
              </a:rPr>
              <a:t>Assessing performance of Regression- Error measures, Overfitting- Catalysts for Overfitting, Case study of Polynomial Regression. </a:t>
            </a:r>
            <a:endParaRPr/>
          </a:p>
          <a:p>
            <a:pPr marL="228600" lvl="0" indent="-228600" algn="l" rtl="0">
              <a:lnSpc>
                <a:spcPct val="110000"/>
              </a:lnSpc>
              <a:spcBef>
                <a:spcPts val="700"/>
              </a:spcBef>
              <a:spcAft>
                <a:spcPts val="0"/>
              </a:spcAft>
              <a:buSzPts val="2000"/>
              <a:buChar char="•"/>
            </a:pPr>
            <a:r>
              <a:rPr lang="en-AU" b="1">
                <a:solidFill>
                  <a:srgbClr val="262626"/>
                </a:solidFill>
              </a:rPr>
              <a:t>Theory of Generalization:</a:t>
            </a:r>
            <a:r>
              <a:rPr lang="en-AU">
                <a:solidFill>
                  <a:srgbClr val="262626"/>
                </a:solidFill>
              </a:rPr>
              <a:t> </a:t>
            </a:r>
            <a:endParaRPr/>
          </a:p>
          <a:p>
            <a:pPr marL="0" lvl="0" indent="0" algn="l" rtl="0">
              <a:lnSpc>
                <a:spcPct val="110000"/>
              </a:lnSpc>
              <a:spcBef>
                <a:spcPts val="700"/>
              </a:spcBef>
              <a:spcAft>
                <a:spcPts val="0"/>
              </a:spcAft>
              <a:buSzPts val="2000"/>
              <a:buNone/>
            </a:pPr>
            <a:r>
              <a:rPr lang="en-AU">
                <a:solidFill>
                  <a:srgbClr val="262626"/>
                </a:solidFill>
              </a:rPr>
              <a:t>Effective number of hypothesis, Bounding the Growth function, VC Dimensions, Regularization theory. </a:t>
            </a:r>
            <a:endParaRPr/>
          </a:p>
        </p:txBody>
      </p:sp>
      <p:sp>
        <p:nvSpPr>
          <p:cNvPr id="123" name="Google Shape;123;p2"/>
          <p:cNvSpPr/>
          <p:nvPr/>
        </p:nvSpPr>
        <p:spPr>
          <a:xfrm>
            <a:off x="6390140" y="613446"/>
            <a:ext cx="5235575" cy="5229225"/>
          </a:xfrm>
          <a:custGeom>
            <a:avLst/>
            <a:gdLst/>
            <a:ahLst/>
            <a:cxnLst/>
            <a:rect l="l" t="t" r="r" b="b"/>
            <a:pathLst>
              <a:path w="3298" h="3294" extrusionOk="0">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pic>
        <p:nvPicPr>
          <p:cNvPr id="124" name="Google Shape;124;p2" descr="Covered plate"/>
          <p:cNvPicPr preferRelativeResize="0"/>
          <p:nvPr/>
        </p:nvPicPr>
        <p:blipFill rotWithShape="1">
          <a:blip r:embed="rId3">
            <a:alphaModFix/>
          </a:blip>
          <a:srcRect/>
          <a:stretch/>
        </p:blipFill>
        <p:spPr>
          <a:xfrm>
            <a:off x="7399261" y="1619392"/>
            <a:ext cx="3217333" cy="3217333"/>
          </a:xfrm>
          <a:prstGeom prst="rect">
            <a:avLst/>
          </a:prstGeom>
          <a:noFill/>
          <a:ln>
            <a:noFill/>
          </a:ln>
        </p:spPr>
      </p:pic>
      <p:sp>
        <p:nvSpPr>
          <p:cNvPr id="125" name="Google Shape;125;p2"/>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126" name="Google Shape;126;p2"/>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4"/>
        <p:cNvGrpSpPr/>
        <p:nvPr/>
      </p:nvGrpSpPr>
      <p:grpSpPr>
        <a:xfrm>
          <a:off x="0" y="0"/>
          <a:ext cx="0" cy="0"/>
          <a:chOff x="0" y="0"/>
          <a:chExt cx="0" cy="0"/>
        </a:xfrm>
      </p:grpSpPr>
      <p:sp>
        <p:nvSpPr>
          <p:cNvPr id="285" name="Google Shape;285;p20"/>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AU" b="1"/>
              <a:t>F1 SCORE</a:t>
            </a:r>
            <a:br>
              <a:rPr lang="en-AU" b="1"/>
            </a:br>
            <a:endParaRPr/>
          </a:p>
        </p:txBody>
      </p:sp>
      <p:sp>
        <p:nvSpPr>
          <p:cNvPr id="286" name="Google Shape;286;p20"/>
          <p:cNvSpPr txBox="1">
            <a:spLocks noGrp="1"/>
          </p:cNvSpPr>
          <p:nvPr>
            <p:ph type="body" idx="1"/>
          </p:nvPr>
        </p:nvSpPr>
        <p:spPr>
          <a:xfrm>
            <a:off x="4547602" y="382385"/>
            <a:ext cx="6882397" cy="6339090"/>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The Harmonic mean is given by the formula shown in the figure on the left.</a:t>
            </a:r>
            <a:endParaRPr/>
          </a:p>
          <a:p>
            <a:pPr marL="228600" lvl="0" indent="-228600" algn="l" rtl="0">
              <a:lnSpc>
                <a:spcPct val="110000"/>
              </a:lnSpc>
              <a:spcBef>
                <a:spcPts val="700"/>
              </a:spcBef>
              <a:spcAft>
                <a:spcPts val="0"/>
              </a:spcAft>
              <a:buSzPts val="2000"/>
              <a:buChar char="•"/>
            </a:pPr>
            <a:r>
              <a:rPr lang="en-AU"/>
              <a:t>Harmonic mean is kind of an average when x and y are equal. But when x and y are different, then it’s closer to the smaller number as compared to the larger number.</a:t>
            </a:r>
            <a:endParaRPr/>
          </a:p>
          <a:p>
            <a:pPr marL="228600" lvl="0" indent="-228600" algn="l" rtl="0">
              <a:lnSpc>
                <a:spcPct val="110000"/>
              </a:lnSpc>
              <a:spcBef>
                <a:spcPts val="700"/>
              </a:spcBef>
              <a:spcAft>
                <a:spcPts val="0"/>
              </a:spcAft>
              <a:buSzPts val="2000"/>
              <a:buChar char="•"/>
            </a:pPr>
            <a:r>
              <a:rPr lang="en-AU"/>
              <a:t>For our previous example, </a:t>
            </a:r>
            <a:r>
              <a:rPr lang="en-AU" b="1"/>
              <a:t>F1 Score = Harmonic Mean(Precision, Recall)</a:t>
            </a:r>
            <a:endParaRPr/>
          </a:p>
          <a:p>
            <a:pPr marL="228600" lvl="0" indent="-228600" algn="l" rtl="0">
              <a:lnSpc>
                <a:spcPct val="100000"/>
              </a:lnSpc>
              <a:spcBef>
                <a:spcPts val="700"/>
              </a:spcBef>
              <a:spcAft>
                <a:spcPts val="0"/>
              </a:spcAft>
              <a:buSzPts val="2000"/>
              <a:buChar char="•"/>
            </a:pPr>
            <a:r>
              <a:rPr lang="en-AU"/>
              <a:t>F1 Score = 2 * Precision * Recall / (Precision + Recall)</a:t>
            </a:r>
            <a:endParaRPr/>
          </a:p>
          <a:p>
            <a:pPr marL="0" lvl="0" indent="0" algn="l" rtl="0">
              <a:lnSpc>
                <a:spcPct val="100000"/>
              </a:lnSpc>
              <a:spcBef>
                <a:spcPts val="700"/>
              </a:spcBef>
              <a:spcAft>
                <a:spcPts val="0"/>
              </a:spcAft>
              <a:buSzPts val="2000"/>
              <a:buNone/>
            </a:pPr>
            <a:r>
              <a:rPr lang="en-AU"/>
              <a:t>                 = 2*3*100/103 = 5%</a:t>
            </a:r>
            <a:endParaRPr/>
          </a:p>
          <a:p>
            <a:pPr marL="0" lvl="0" indent="0" algn="l" rtl="0">
              <a:lnSpc>
                <a:spcPct val="100000"/>
              </a:lnSpc>
              <a:spcBef>
                <a:spcPts val="700"/>
              </a:spcBef>
              <a:spcAft>
                <a:spcPts val="0"/>
              </a:spcAft>
              <a:buSzPts val="2000"/>
              <a:buNone/>
            </a:pPr>
            <a:endParaRPr/>
          </a:p>
          <a:p>
            <a:pPr marL="228600" lvl="0" indent="-228600" algn="l" rtl="0">
              <a:lnSpc>
                <a:spcPct val="100000"/>
              </a:lnSpc>
              <a:spcBef>
                <a:spcPts val="700"/>
              </a:spcBef>
              <a:spcAft>
                <a:spcPts val="0"/>
              </a:spcAft>
              <a:buSzPts val="2000"/>
              <a:buChar char="•"/>
            </a:pPr>
            <a:r>
              <a:rPr lang="en-AU"/>
              <a:t>So, if we were looking to select a model based on a balance between precision and recall,  then F1 Score plays an important role.</a:t>
            </a:r>
            <a:endParaRPr/>
          </a:p>
          <a:p>
            <a:pPr marL="0" lvl="0" indent="0" algn="l" rtl="0">
              <a:lnSpc>
                <a:spcPct val="100000"/>
              </a:lnSpc>
              <a:spcBef>
                <a:spcPts val="700"/>
              </a:spcBef>
              <a:spcAft>
                <a:spcPts val="0"/>
              </a:spcAft>
              <a:buSzPts val="2000"/>
              <a:buNone/>
            </a:pPr>
            <a:r>
              <a:rPr lang="en-AU"/>
              <a:t>.</a:t>
            </a:r>
            <a:endParaRPr/>
          </a:p>
          <a:p>
            <a:pPr marL="0" lvl="0" indent="0" algn="l" rtl="0">
              <a:lnSpc>
                <a:spcPct val="100000"/>
              </a:lnSpc>
              <a:spcBef>
                <a:spcPts val="700"/>
              </a:spcBef>
              <a:spcAft>
                <a:spcPts val="0"/>
              </a:spcAft>
              <a:buSzPts val="2000"/>
              <a:buNone/>
            </a:pPr>
            <a:endParaRPr/>
          </a:p>
        </p:txBody>
      </p:sp>
      <p:sp>
        <p:nvSpPr>
          <p:cNvPr id="287" name="Google Shape;287;p20"/>
          <p:cNvSpPr txBox="1">
            <a:spLocks noGrp="1"/>
          </p:cNvSpPr>
          <p:nvPr>
            <p:ph type="ftr" idx="11"/>
          </p:nvPr>
        </p:nvSpPr>
        <p:spPr>
          <a:xfrm>
            <a:off x="908901" y="6375679"/>
            <a:ext cx="4114800"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288" name="Google Shape;288;p20"/>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20</a:t>
            </a:fld>
            <a:endParaRPr/>
          </a:p>
        </p:txBody>
      </p:sp>
      <p:pic>
        <p:nvPicPr>
          <p:cNvPr id="289" name="Google Shape;289;p20" descr="Image for post"/>
          <p:cNvPicPr preferRelativeResize="0"/>
          <p:nvPr/>
        </p:nvPicPr>
        <p:blipFill rotWithShape="1">
          <a:blip r:embed="rId3">
            <a:alphaModFix/>
          </a:blip>
          <a:srcRect/>
          <a:stretch/>
        </p:blipFill>
        <p:spPr>
          <a:xfrm>
            <a:off x="1018214" y="1410629"/>
            <a:ext cx="3295924" cy="42826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3"/>
        <p:cNvGrpSpPr/>
        <p:nvPr/>
      </p:nvGrpSpPr>
      <p:grpSpPr>
        <a:xfrm>
          <a:off x="0" y="0"/>
          <a:ext cx="0" cy="0"/>
          <a:chOff x="0" y="0"/>
          <a:chExt cx="0" cy="0"/>
        </a:xfrm>
      </p:grpSpPr>
      <p:sp>
        <p:nvSpPr>
          <p:cNvPr id="294" name="Google Shape;294;p21"/>
          <p:cNvSpPr/>
          <p:nvPr/>
        </p:nvSpPr>
        <p:spPr>
          <a:xfrm>
            <a:off x="0" y="0"/>
            <a:ext cx="12192000" cy="685799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95" name="Google Shape;295;p21"/>
          <p:cNvSpPr txBox="1">
            <a:spLocks noGrp="1"/>
          </p:cNvSpPr>
          <p:nvPr>
            <p:ph type="title"/>
          </p:nvPr>
        </p:nvSpPr>
        <p:spPr>
          <a:xfrm>
            <a:off x="901969" y="240131"/>
            <a:ext cx="6340851" cy="168170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2"/>
              </a:buClr>
              <a:buSzPts val="3600"/>
              <a:buFont typeface="Impact"/>
              <a:buNone/>
            </a:pPr>
            <a:r>
              <a:rPr lang="en-AU" sz="3600"/>
              <a:t>CLASS PROBABILITY ESTIMATION ASSESSING CLASS PROBABILITY ESTIMATES</a:t>
            </a:r>
            <a:endParaRPr/>
          </a:p>
        </p:txBody>
      </p:sp>
      <p:sp>
        <p:nvSpPr>
          <p:cNvPr id="296" name="Google Shape;296;p21"/>
          <p:cNvSpPr txBox="1">
            <a:spLocks noGrp="1"/>
          </p:cNvSpPr>
          <p:nvPr>
            <p:ph type="body" idx="1"/>
          </p:nvPr>
        </p:nvSpPr>
        <p:spPr>
          <a:xfrm>
            <a:off x="901969" y="1921840"/>
            <a:ext cx="6632685" cy="4131826"/>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000"/>
              <a:buChar char="•"/>
            </a:pPr>
            <a:r>
              <a:rPr lang="en-AU">
                <a:solidFill>
                  <a:schemeClr val="lt1"/>
                </a:solidFill>
              </a:rPr>
              <a:t>What is a </a:t>
            </a:r>
            <a:r>
              <a:rPr lang="en-AU" b="1">
                <a:solidFill>
                  <a:schemeClr val="lt1"/>
                </a:solidFill>
              </a:rPr>
              <a:t>Class probability Estimation</a:t>
            </a:r>
            <a:r>
              <a:rPr lang="en-AU">
                <a:solidFill>
                  <a:schemeClr val="lt1"/>
                </a:solidFill>
              </a:rPr>
              <a:t>?</a:t>
            </a:r>
            <a:endParaRPr/>
          </a:p>
          <a:p>
            <a:pPr marL="0" lvl="0" indent="0" algn="l" rtl="0">
              <a:lnSpc>
                <a:spcPct val="100000"/>
              </a:lnSpc>
              <a:spcBef>
                <a:spcPts val="700"/>
              </a:spcBef>
              <a:spcAft>
                <a:spcPts val="0"/>
              </a:spcAft>
              <a:buSzPts val="2000"/>
              <a:buNone/>
            </a:pPr>
            <a:r>
              <a:rPr lang="en-AU">
                <a:solidFill>
                  <a:schemeClr val="lt1"/>
                </a:solidFill>
              </a:rPr>
              <a:t>A class probability estimator – or probability estimator in short – is a scoring classiﬁer that outputs probability vectors.</a:t>
            </a:r>
            <a:endParaRPr/>
          </a:p>
          <a:p>
            <a:pPr marL="0" lvl="0" indent="0" algn="l" rtl="0">
              <a:lnSpc>
                <a:spcPct val="100000"/>
              </a:lnSpc>
              <a:spcBef>
                <a:spcPts val="700"/>
              </a:spcBef>
              <a:spcAft>
                <a:spcPts val="0"/>
              </a:spcAft>
              <a:buSzPts val="2000"/>
              <a:buNone/>
            </a:pPr>
            <a:r>
              <a:rPr lang="en-AU">
                <a:solidFill>
                  <a:schemeClr val="lt1"/>
                </a:solidFill>
              </a:rPr>
              <a:t>If we have only two classes, the probability associated with one class is 1 minus the probability of the other class. </a:t>
            </a:r>
            <a:r>
              <a:rPr lang="en-AU" b="1">
                <a:solidFill>
                  <a:schemeClr val="lt1"/>
                </a:solidFill>
              </a:rPr>
              <a:t>It works on the concept of  True Positives(TP)</a:t>
            </a:r>
            <a:endParaRPr/>
          </a:p>
          <a:p>
            <a:pPr marL="228600" lvl="0" indent="-228600" algn="l" rtl="0">
              <a:lnSpc>
                <a:spcPct val="100000"/>
              </a:lnSpc>
              <a:spcBef>
                <a:spcPts val="700"/>
              </a:spcBef>
              <a:spcAft>
                <a:spcPts val="0"/>
              </a:spcAft>
              <a:buSzPts val="2000"/>
              <a:buChar char="•"/>
            </a:pPr>
            <a:r>
              <a:rPr lang="en-AU">
                <a:solidFill>
                  <a:schemeClr val="lt1"/>
                </a:solidFill>
              </a:rPr>
              <a:t>The best way to understand the probability estimates is y understanding the </a:t>
            </a:r>
            <a:r>
              <a:rPr lang="en-AU" b="1">
                <a:solidFill>
                  <a:schemeClr val="lt1"/>
                </a:solidFill>
              </a:rPr>
              <a:t>AUC ROC curve.</a:t>
            </a:r>
            <a:endParaRPr/>
          </a:p>
          <a:p>
            <a:pPr marL="228600" lvl="0" indent="-228600" algn="l" rtl="0">
              <a:lnSpc>
                <a:spcPct val="100000"/>
              </a:lnSpc>
              <a:spcBef>
                <a:spcPts val="700"/>
              </a:spcBef>
              <a:spcAft>
                <a:spcPts val="0"/>
              </a:spcAft>
              <a:buSzPts val="2000"/>
              <a:buChar char="•"/>
            </a:pPr>
            <a:r>
              <a:rPr lang="en-AU">
                <a:solidFill>
                  <a:schemeClr val="lt1"/>
                </a:solidFill>
              </a:rPr>
              <a:t>In simple terms, AUC ROC denotes showing the performance of a binary classification model at various classification thresholds.</a:t>
            </a:r>
            <a:endParaRPr/>
          </a:p>
          <a:p>
            <a:pPr marL="228600" lvl="0" indent="-101600" algn="l" rtl="0">
              <a:lnSpc>
                <a:spcPct val="100000"/>
              </a:lnSpc>
              <a:spcBef>
                <a:spcPts val="700"/>
              </a:spcBef>
              <a:spcAft>
                <a:spcPts val="0"/>
              </a:spcAft>
              <a:buSzPts val="2000"/>
              <a:buNone/>
            </a:pPr>
            <a:endParaRPr>
              <a:solidFill>
                <a:schemeClr val="lt1"/>
              </a:solidFill>
            </a:endParaRPr>
          </a:p>
          <a:p>
            <a:pPr marL="0" lvl="0" indent="0" algn="l" rtl="0">
              <a:lnSpc>
                <a:spcPct val="100000"/>
              </a:lnSpc>
              <a:spcBef>
                <a:spcPts val="700"/>
              </a:spcBef>
              <a:spcAft>
                <a:spcPts val="0"/>
              </a:spcAft>
              <a:buSzPts val="2000"/>
              <a:buNone/>
            </a:pPr>
            <a:endParaRPr>
              <a:solidFill>
                <a:schemeClr val="lt1"/>
              </a:solidFill>
            </a:endParaRPr>
          </a:p>
        </p:txBody>
      </p:sp>
      <p:sp>
        <p:nvSpPr>
          <p:cNvPr id="297" name="Google Shape;297;p21"/>
          <p:cNvSpPr/>
          <p:nvPr/>
        </p:nvSpPr>
        <p:spPr>
          <a:xfrm>
            <a:off x="7959668" y="0"/>
            <a:ext cx="4232332" cy="3701000"/>
          </a:xfrm>
          <a:custGeom>
            <a:avLst/>
            <a:gdLst/>
            <a:ahLst/>
            <a:cxnLst/>
            <a:rect l="l" t="t" r="r" b="b"/>
            <a:pathLst>
              <a:path w="4232332" h="3701000" extrusionOk="0">
                <a:moveTo>
                  <a:pt x="319701" y="0"/>
                </a:moveTo>
                <a:lnTo>
                  <a:pt x="4232332" y="0"/>
                </a:lnTo>
                <a:lnTo>
                  <a:pt x="4232332" y="3034486"/>
                </a:lnTo>
                <a:lnTo>
                  <a:pt x="4230268" y="3035198"/>
                </a:lnTo>
                <a:lnTo>
                  <a:pt x="4185051" y="3049231"/>
                </a:lnTo>
                <a:lnTo>
                  <a:pt x="4136714" y="3061706"/>
                </a:lnTo>
                <a:lnTo>
                  <a:pt x="4089935" y="3074180"/>
                </a:lnTo>
                <a:lnTo>
                  <a:pt x="4043158" y="3088214"/>
                </a:lnTo>
                <a:lnTo>
                  <a:pt x="3997940" y="3103806"/>
                </a:lnTo>
                <a:lnTo>
                  <a:pt x="3955840" y="3122518"/>
                </a:lnTo>
                <a:lnTo>
                  <a:pt x="3916860" y="3144346"/>
                </a:lnTo>
                <a:lnTo>
                  <a:pt x="3882555" y="3172413"/>
                </a:lnTo>
                <a:lnTo>
                  <a:pt x="3846692" y="3203599"/>
                </a:lnTo>
                <a:lnTo>
                  <a:pt x="3815506" y="3239461"/>
                </a:lnTo>
                <a:lnTo>
                  <a:pt x="3785881" y="3276884"/>
                </a:lnTo>
                <a:lnTo>
                  <a:pt x="3756254" y="3315864"/>
                </a:lnTo>
                <a:lnTo>
                  <a:pt x="3726629" y="3354846"/>
                </a:lnTo>
                <a:lnTo>
                  <a:pt x="3697003" y="3392268"/>
                </a:lnTo>
                <a:lnTo>
                  <a:pt x="3664258" y="3428131"/>
                </a:lnTo>
                <a:lnTo>
                  <a:pt x="3631513" y="3459315"/>
                </a:lnTo>
                <a:lnTo>
                  <a:pt x="3594093" y="3485823"/>
                </a:lnTo>
                <a:lnTo>
                  <a:pt x="3555111" y="3506094"/>
                </a:lnTo>
                <a:lnTo>
                  <a:pt x="3508332" y="3520128"/>
                </a:lnTo>
                <a:lnTo>
                  <a:pt x="3459994" y="3526365"/>
                </a:lnTo>
                <a:lnTo>
                  <a:pt x="3410100" y="3527923"/>
                </a:lnTo>
                <a:lnTo>
                  <a:pt x="3357084" y="3523245"/>
                </a:lnTo>
                <a:lnTo>
                  <a:pt x="3304070" y="3517009"/>
                </a:lnTo>
                <a:lnTo>
                  <a:pt x="3251054" y="3509211"/>
                </a:lnTo>
                <a:lnTo>
                  <a:pt x="3198040" y="3502976"/>
                </a:lnTo>
                <a:lnTo>
                  <a:pt x="3145024" y="3499857"/>
                </a:lnTo>
                <a:lnTo>
                  <a:pt x="3093569" y="3499857"/>
                </a:lnTo>
                <a:lnTo>
                  <a:pt x="3045233" y="3506094"/>
                </a:lnTo>
                <a:lnTo>
                  <a:pt x="2995337" y="3518569"/>
                </a:lnTo>
                <a:lnTo>
                  <a:pt x="2950118" y="3537278"/>
                </a:lnTo>
                <a:lnTo>
                  <a:pt x="2903340" y="3562227"/>
                </a:lnTo>
                <a:lnTo>
                  <a:pt x="2856564" y="3587176"/>
                </a:lnTo>
                <a:lnTo>
                  <a:pt x="2809785" y="3615241"/>
                </a:lnTo>
                <a:lnTo>
                  <a:pt x="2764565" y="3641749"/>
                </a:lnTo>
                <a:lnTo>
                  <a:pt x="2716230" y="3665138"/>
                </a:lnTo>
                <a:lnTo>
                  <a:pt x="2669451" y="3683850"/>
                </a:lnTo>
                <a:lnTo>
                  <a:pt x="2621114" y="3696324"/>
                </a:lnTo>
                <a:lnTo>
                  <a:pt x="2571219" y="3701000"/>
                </a:lnTo>
                <a:lnTo>
                  <a:pt x="2521322" y="3696324"/>
                </a:lnTo>
                <a:lnTo>
                  <a:pt x="2472985" y="3683850"/>
                </a:lnTo>
                <a:lnTo>
                  <a:pt x="2426209" y="3665138"/>
                </a:lnTo>
                <a:lnTo>
                  <a:pt x="2377871" y="3641749"/>
                </a:lnTo>
                <a:lnTo>
                  <a:pt x="2332651" y="3615241"/>
                </a:lnTo>
                <a:lnTo>
                  <a:pt x="2285874" y="3587176"/>
                </a:lnTo>
                <a:lnTo>
                  <a:pt x="2239096" y="3562227"/>
                </a:lnTo>
                <a:lnTo>
                  <a:pt x="2192319" y="3537278"/>
                </a:lnTo>
                <a:lnTo>
                  <a:pt x="2145542" y="3518569"/>
                </a:lnTo>
                <a:lnTo>
                  <a:pt x="2097204" y="3506094"/>
                </a:lnTo>
                <a:lnTo>
                  <a:pt x="2048867" y="3499857"/>
                </a:lnTo>
                <a:lnTo>
                  <a:pt x="1997410" y="3499857"/>
                </a:lnTo>
                <a:lnTo>
                  <a:pt x="1944396" y="3502976"/>
                </a:lnTo>
                <a:lnTo>
                  <a:pt x="1891382" y="3509211"/>
                </a:lnTo>
                <a:lnTo>
                  <a:pt x="1838366" y="3517009"/>
                </a:lnTo>
                <a:lnTo>
                  <a:pt x="1785350" y="3523245"/>
                </a:lnTo>
                <a:lnTo>
                  <a:pt x="1732336" y="3527923"/>
                </a:lnTo>
                <a:lnTo>
                  <a:pt x="1682442" y="3526365"/>
                </a:lnTo>
                <a:lnTo>
                  <a:pt x="1634105" y="3520128"/>
                </a:lnTo>
                <a:lnTo>
                  <a:pt x="1587326" y="3506094"/>
                </a:lnTo>
                <a:lnTo>
                  <a:pt x="1548345" y="3485823"/>
                </a:lnTo>
                <a:lnTo>
                  <a:pt x="1510922" y="3459315"/>
                </a:lnTo>
                <a:lnTo>
                  <a:pt x="1478179" y="3428131"/>
                </a:lnTo>
                <a:lnTo>
                  <a:pt x="1445433" y="3392268"/>
                </a:lnTo>
                <a:lnTo>
                  <a:pt x="1415807" y="3354846"/>
                </a:lnTo>
                <a:lnTo>
                  <a:pt x="1386182" y="3315864"/>
                </a:lnTo>
                <a:lnTo>
                  <a:pt x="1356556" y="3276884"/>
                </a:lnTo>
                <a:lnTo>
                  <a:pt x="1326930" y="3239461"/>
                </a:lnTo>
                <a:lnTo>
                  <a:pt x="1295744" y="3203599"/>
                </a:lnTo>
                <a:lnTo>
                  <a:pt x="1259881" y="3172413"/>
                </a:lnTo>
                <a:lnTo>
                  <a:pt x="1225577" y="3144346"/>
                </a:lnTo>
                <a:lnTo>
                  <a:pt x="1186596" y="3122518"/>
                </a:lnTo>
                <a:lnTo>
                  <a:pt x="1144496" y="3103806"/>
                </a:lnTo>
                <a:lnTo>
                  <a:pt x="1099278" y="3088214"/>
                </a:lnTo>
                <a:lnTo>
                  <a:pt x="1052499" y="3074180"/>
                </a:lnTo>
                <a:lnTo>
                  <a:pt x="1005723" y="3061706"/>
                </a:lnTo>
                <a:lnTo>
                  <a:pt x="957386" y="3049231"/>
                </a:lnTo>
                <a:lnTo>
                  <a:pt x="912167" y="3035198"/>
                </a:lnTo>
                <a:lnTo>
                  <a:pt x="866948" y="3019606"/>
                </a:lnTo>
                <a:lnTo>
                  <a:pt x="824850" y="3000894"/>
                </a:lnTo>
                <a:lnTo>
                  <a:pt x="787426" y="2977505"/>
                </a:lnTo>
                <a:lnTo>
                  <a:pt x="753122" y="2949439"/>
                </a:lnTo>
                <a:lnTo>
                  <a:pt x="725057" y="2915136"/>
                </a:lnTo>
                <a:lnTo>
                  <a:pt x="701668" y="2877713"/>
                </a:lnTo>
                <a:lnTo>
                  <a:pt x="682956" y="2835613"/>
                </a:lnTo>
                <a:lnTo>
                  <a:pt x="667364" y="2790396"/>
                </a:lnTo>
                <a:lnTo>
                  <a:pt x="653331" y="2745177"/>
                </a:lnTo>
                <a:lnTo>
                  <a:pt x="640857" y="2696840"/>
                </a:lnTo>
                <a:lnTo>
                  <a:pt x="628382" y="2650063"/>
                </a:lnTo>
                <a:lnTo>
                  <a:pt x="614349" y="2603285"/>
                </a:lnTo>
                <a:lnTo>
                  <a:pt x="598756" y="2558065"/>
                </a:lnTo>
                <a:lnTo>
                  <a:pt x="580044" y="2515965"/>
                </a:lnTo>
                <a:lnTo>
                  <a:pt x="558214" y="2476984"/>
                </a:lnTo>
                <a:lnTo>
                  <a:pt x="530150" y="2442681"/>
                </a:lnTo>
                <a:lnTo>
                  <a:pt x="498963" y="2406817"/>
                </a:lnTo>
                <a:lnTo>
                  <a:pt x="463101" y="2375633"/>
                </a:lnTo>
                <a:lnTo>
                  <a:pt x="424118" y="2346007"/>
                </a:lnTo>
                <a:lnTo>
                  <a:pt x="385138" y="2316382"/>
                </a:lnTo>
                <a:lnTo>
                  <a:pt x="346157" y="2286756"/>
                </a:lnTo>
                <a:lnTo>
                  <a:pt x="308733" y="2257129"/>
                </a:lnTo>
                <a:lnTo>
                  <a:pt x="272871" y="2224386"/>
                </a:lnTo>
                <a:lnTo>
                  <a:pt x="241686" y="2191641"/>
                </a:lnTo>
                <a:lnTo>
                  <a:pt x="215179" y="2154219"/>
                </a:lnTo>
                <a:lnTo>
                  <a:pt x="194909" y="2115238"/>
                </a:lnTo>
                <a:lnTo>
                  <a:pt x="180876" y="2068461"/>
                </a:lnTo>
                <a:lnTo>
                  <a:pt x="174638" y="2020123"/>
                </a:lnTo>
                <a:lnTo>
                  <a:pt x="173078" y="1970225"/>
                </a:lnTo>
                <a:lnTo>
                  <a:pt x="177756" y="1917211"/>
                </a:lnTo>
                <a:lnTo>
                  <a:pt x="183993" y="1864197"/>
                </a:lnTo>
                <a:lnTo>
                  <a:pt x="191789" y="1811182"/>
                </a:lnTo>
                <a:lnTo>
                  <a:pt x="198027" y="1758167"/>
                </a:lnTo>
                <a:lnTo>
                  <a:pt x="201146" y="1705153"/>
                </a:lnTo>
                <a:lnTo>
                  <a:pt x="201146" y="1653697"/>
                </a:lnTo>
                <a:lnTo>
                  <a:pt x="194909" y="1605362"/>
                </a:lnTo>
                <a:lnTo>
                  <a:pt x="182434" y="1557024"/>
                </a:lnTo>
                <a:lnTo>
                  <a:pt x="163723" y="1511804"/>
                </a:lnTo>
                <a:lnTo>
                  <a:pt x="140335" y="1465027"/>
                </a:lnTo>
                <a:lnTo>
                  <a:pt x="113826" y="1418251"/>
                </a:lnTo>
                <a:lnTo>
                  <a:pt x="85761" y="1371472"/>
                </a:lnTo>
                <a:lnTo>
                  <a:pt x="59253" y="1326252"/>
                </a:lnTo>
                <a:lnTo>
                  <a:pt x="35863" y="1277917"/>
                </a:lnTo>
                <a:lnTo>
                  <a:pt x="17153" y="1231139"/>
                </a:lnTo>
                <a:lnTo>
                  <a:pt x="4679" y="1182801"/>
                </a:lnTo>
                <a:lnTo>
                  <a:pt x="0" y="1132905"/>
                </a:lnTo>
                <a:lnTo>
                  <a:pt x="4679" y="1083010"/>
                </a:lnTo>
                <a:lnTo>
                  <a:pt x="17153" y="1034673"/>
                </a:lnTo>
                <a:lnTo>
                  <a:pt x="35863" y="987895"/>
                </a:lnTo>
                <a:lnTo>
                  <a:pt x="59253" y="939559"/>
                </a:lnTo>
                <a:lnTo>
                  <a:pt x="85761" y="894339"/>
                </a:lnTo>
                <a:lnTo>
                  <a:pt x="113826" y="847563"/>
                </a:lnTo>
                <a:lnTo>
                  <a:pt x="140335" y="800784"/>
                </a:lnTo>
                <a:lnTo>
                  <a:pt x="163723" y="754007"/>
                </a:lnTo>
                <a:lnTo>
                  <a:pt x="182434" y="708787"/>
                </a:lnTo>
                <a:lnTo>
                  <a:pt x="194909" y="660451"/>
                </a:lnTo>
                <a:lnTo>
                  <a:pt x="201146" y="612115"/>
                </a:lnTo>
                <a:lnTo>
                  <a:pt x="201146" y="560659"/>
                </a:lnTo>
                <a:lnTo>
                  <a:pt x="198027" y="507644"/>
                </a:lnTo>
                <a:lnTo>
                  <a:pt x="191789" y="454630"/>
                </a:lnTo>
                <a:lnTo>
                  <a:pt x="183993" y="401614"/>
                </a:lnTo>
                <a:lnTo>
                  <a:pt x="177756" y="348600"/>
                </a:lnTo>
                <a:lnTo>
                  <a:pt x="173078" y="295586"/>
                </a:lnTo>
                <a:lnTo>
                  <a:pt x="174638" y="245689"/>
                </a:lnTo>
                <a:lnTo>
                  <a:pt x="180876" y="197353"/>
                </a:lnTo>
                <a:lnTo>
                  <a:pt x="194909" y="150574"/>
                </a:lnTo>
                <a:lnTo>
                  <a:pt x="215179" y="111594"/>
                </a:lnTo>
                <a:lnTo>
                  <a:pt x="241686" y="74171"/>
                </a:lnTo>
                <a:lnTo>
                  <a:pt x="272871" y="41427"/>
                </a:lnTo>
                <a:lnTo>
                  <a:pt x="308733" y="8683"/>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21"/>
          <p:cNvSpPr/>
          <p:nvPr/>
        </p:nvSpPr>
        <p:spPr>
          <a:xfrm>
            <a:off x="8075116" y="0"/>
            <a:ext cx="4116885" cy="3585722"/>
          </a:xfrm>
          <a:custGeom>
            <a:avLst/>
            <a:gdLst/>
            <a:ahLst/>
            <a:cxnLst/>
            <a:rect l="l" t="t" r="r" b="b"/>
            <a:pathLst>
              <a:path w="4116885" h="3585722" extrusionOk="0">
                <a:moveTo>
                  <a:pt x="371204" y="0"/>
                </a:moveTo>
                <a:lnTo>
                  <a:pt x="4116885" y="0"/>
                </a:lnTo>
                <a:lnTo>
                  <a:pt x="4116885" y="2920084"/>
                </a:lnTo>
                <a:lnTo>
                  <a:pt x="4083518" y="2934914"/>
                </a:lnTo>
                <a:lnTo>
                  <a:pt x="4040331" y="2949806"/>
                </a:lnTo>
                <a:lnTo>
                  <a:pt x="3997143" y="2963209"/>
                </a:lnTo>
                <a:lnTo>
                  <a:pt x="3950976" y="2975125"/>
                </a:lnTo>
                <a:lnTo>
                  <a:pt x="3906298" y="2987039"/>
                </a:lnTo>
                <a:lnTo>
                  <a:pt x="3861622" y="3000442"/>
                </a:lnTo>
                <a:lnTo>
                  <a:pt x="3818433" y="3015336"/>
                </a:lnTo>
                <a:lnTo>
                  <a:pt x="3778225" y="3033207"/>
                </a:lnTo>
                <a:lnTo>
                  <a:pt x="3740994" y="3054056"/>
                </a:lnTo>
                <a:lnTo>
                  <a:pt x="3708230" y="3080861"/>
                </a:lnTo>
                <a:lnTo>
                  <a:pt x="3673977" y="3110649"/>
                </a:lnTo>
                <a:lnTo>
                  <a:pt x="3644190" y="3144902"/>
                </a:lnTo>
                <a:lnTo>
                  <a:pt x="3615895" y="3180643"/>
                </a:lnTo>
                <a:lnTo>
                  <a:pt x="3587600" y="3217874"/>
                </a:lnTo>
                <a:lnTo>
                  <a:pt x="3559305" y="3255107"/>
                </a:lnTo>
                <a:lnTo>
                  <a:pt x="3531009" y="3290849"/>
                </a:lnTo>
                <a:lnTo>
                  <a:pt x="3499734" y="3325101"/>
                </a:lnTo>
                <a:lnTo>
                  <a:pt x="3468459" y="3354887"/>
                </a:lnTo>
                <a:lnTo>
                  <a:pt x="3432719" y="3380204"/>
                </a:lnTo>
                <a:lnTo>
                  <a:pt x="3395487" y="3399565"/>
                </a:lnTo>
                <a:lnTo>
                  <a:pt x="3350809" y="3412968"/>
                </a:lnTo>
                <a:lnTo>
                  <a:pt x="3304642" y="3418925"/>
                </a:lnTo>
                <a:lnTo>
                  <a:pt x="3256988" y="3420415"/>
                </a:lnTo>
                <a:lnTo>
                  <a:pt x="3206353" y="3415946"/>
                </a:lnTo>
                <a:lnTo>
                  <a:pt x="3155719" y="3409991"/>
                </a:lnTo>
                <a:lnTo>
                  <a:pt x="3105083" y="3402543"/>
                </a:lnTo>
                <a:lnTo>
                  <a:pt x="3054450" y="3396587"/>
                </a:lnTo>
                <a:lnTo>
                  <a:pt x="3003814" y="3393607"/>
                </a:lnTo>
                <a:lnTo>
                  <a:pt x="2954669" y="3393607"/>
                </a:lnTo>
                <a:lnTo>
                  <a:pt x="2908503" y="3399565"/>
                </a:lnTo>
                <a:lnTo>
                  <a:pt x="2860847" y="3411479"/>
                </a:lnTo>
                <a:lnTo>
                  <a:pt x="2817659" y="3429350"/>
                </a:lnTo>
                <a:lnTo>
                  <a:pt x="2772981" y="3453178"/>
                </a:lnTo>
                <a:lnTo>
                  <a:pt x="2728305" y="3477008"/>
                </a:lnTo>
                <a:lnTo>
                  <a:pt x="2683627" y="3503814"/>
                </a:lnTo>
                <a:lnTo>
                  <a:pt x="2640437" y="3529131"/>
                </a:lnTo>
                <a:lnTo>
                  <a:pt x="2594272" y="3551469"/>
                </a:lnTo>
                <a:lnTo>
                  <a:pt x="2549594" y="3569341"/>
                </a:lnTo>
                <a:lnTo>
                  <a:pt x="2503426" y="3581255"/>
                </a:lnTo>
                <a:lnTo>
                  <a:pt x="2455772" y="3585722"/>
                </a:lnTo>
                <a:lnTo>
                  <a:pt x="2408116" y="3581255"/>
                </a:lnTo>
                <a:lnTo>
                  <a:pt x="2361949" y="3569341"/>
                </a:lnTo>
                <a:lnTo>
                  <a:pt x="2317272" y="3551469"/>
                </a:lnTo>
                <a:lnTo>
                  <a:pt x="2271105" y="3529131"/>
                </a:lnTo>
                <a:lnTo>
                  <a:pt x="2227917" y="3503814"/>
                </a:lnTo>
                <a:lnTo>
                  <a:pt x="2183239" y="3477008"/>
                </a:lnTo>
                <a:lnTo>
                  <a:pt x="2138561" y="3453178"/>
                </a:lnTo>
                <a:lnTo>
                  <a:pt x="2093885" y="3429350"/>
                </a:lnTo>
                <a:lnTo>
                  <a:pt x="2049208" y="3411479"/>
                </a:lnTo>
                <a:lnTo>
                  <a:pt x="2003041" y="3399565"/>
                </a:lnTo>
                <a:lnTo>
                  <a:pt x="1956874" y="3393607"/>
                </a:lnTo>
                <a:lnTo>
                  <a:pt x="1907728" y="3393607"/>
                </a:lnTo>
                <a:lnTo>
                  <a:pt x="1857094" y="3396587"/>
                </a:lnTo>
                <a:lnTo>
                  <a:pt x="1806460" y="3402543"/>
                </a:lnTo>
                <a:lnTo>
                  <a:pt x="1755825" y="3409991"/>
                </a:lnTo>
                <a:lnTo>
                  <a:pt x="1705189" y="3415946"/>
                </a:lnTo>
                <a:lnTo>
                  <a:pt x="1654555" y="3420415"/>
                </a:lnTo>
                <a:lnTo>
                  <a:pt x="1606901" y="3418925"/>
                </a:lnTo>
                <a:lnTo>
                  <a:pt x="1560733" y="3412968"/>
                </a:lnTo>
                <a:lnTo>
                  <a:pt x="1516055" y="3399565"/>
                </a:lnTo>
                <a:lnTo>
                  <a:pt x="1478825" y="3380204"/>
                </a:lnTo>
                <a:lnTo>
                  <a:pt x="1443081" y="3354887"/>
                </a:lnTo>
                <a:lnTo>
                  <a:pt x="1411808" y="3325101"/>
                </a:lnTo>
                <a:lnTo>
                  <a:pt x="1380533" y="3290849"/>
                </a:lnTo>
                <a:lnTo>
                  <a:pt x="1352239" y="3255107"/>
                </a:lnTo>
                <a:lnTo>
                  <a:pt x="1323942" y="3217874"/>
                </a:lnTo>
                <a:lnTo>
                  <a:pt x="1295647" y="3180643"/>
                </a:lnTo>
                <a:lnTo>
                  <a:pt x="1267352" y="3144902"/>
                </a:lnTo>
                <a:lnTo>
                  <a:pt x="1237566" y="3110649"/>
                </a:lnTo>
                <a:lnTo>
                  <a:pt x="1203314" y="3080861"/>
                </a:lnTo>
                <a:lnTo>
                  <a:pt x="1170550" y="3054056"/>
                </a:lnTo>
                <a:lnTo>
                  <a:pt x="1133319" y="3033207"/>
                </a:lnTo>
                <a:lnTo>
                  <a:pt x="1093109" y="3015336"/>
                </a:lnTo>
                <a:lnTo>
                  <a:pt x="1049921" y="3000442"/>
                </a:lnTo>
                <a:lnTo>
                  <a:pt x="1005242" y="2987039"/>
                </a:lnTo>
                <a:lnTo>
                  <a:pt x="960566" y="2975125"/>
                </a:lnTo>
                <a:lnTo>
                  <a:pt x="914400" y="2963209"/>
                </a:lnTo>
                <a:lnTo>
                  <a:pt x="871211" y="2949806"/>
                </a:lnTo>
                <a:lnTo>
                  <a:pt x="828022" y="2934914"/>
                </a:lnTo>
                <a:lnTo>
                  <a:pt x="787813" y="2917043"/>
                </a:lnTo>
                <a:lnTo>
                  <a:pt x="752072" y="2894704"/>
                </a:lnTo>
                <a:lnTo>
                  <a:pt x="719306" y="2867898"/>
                </a:lnTo>
                <a:lnTo>
                  <a:pt x="692502" y="2835134"/>
                </a:lnTo>
                <a:lnTo>
                  <a:pt x="670163" y="2799391"/>
                </a:lnTo>
                <a:lnTo>
                  <a:pt x="652291" y="2759180"/>
                </a:lnTo>
                <a:lnTo>
                  <a:pt x="637399" y="2715993"/>
                </a:lnTo>
                <a:lnTo>
                  <a:pt x="623997" y="2672804"/>
                </a:lnTo>
                <a:lnTo>
                  <a:pt x="612083" y="2626638"/>
                </a:lnTo>
                <a:lnTo>
                  <a:pt x="600169" y="2581960"/>
                </a:lnTo>
                <a:lnTo>
                  <a:pt x="586764" y="2537281"/>
                </a:lnTo>
                <a:lnTo>
                  <a:pt x="571872" y="2494092"/>
                </a:lnTo>
                <a:lnTo>
                  <a:pt x="554000" y="2453882"/>
                </a:lnTo>
                <a:lnTo>
                  <a:pt x="533152" y="2416651"/>
                </a:lnTo>
                <a:lnTo>
                  <a:pt x="506346" y="2383887"/>
                </a:lnTo>
                <a:lnTo>
                  <a:pt x="476561" y="2349633"/>
                </a:lnTo>
                <a:lnTo>
                  <a:pt x="442308" y="2319849"/>
                </a:lnTo>
                <a:lnTo>
                  <a:pt x="405075" y="2291554"/>
                </a:lnTo>
                <a:lnTo>
                  <a:pt x="367844" y="2263257"/>
                </a:lnTo>
                <a:lnTo>
                  <a:pt x="330615" y="2234962"/>
                </a:lnTo>
                <a:lnTo>
                  <a:pt x="294872" y="2206664"/>
                </a:lnTo>
                <a:lnTo>
                  <a:pt x="260619" y="2175390"/>
                </a:lnTo>
                <a:lnTo>
                  <a:pt x="230835" y="2144116"/>
                </a:lnTo>
                <a:lnTo>
                  <a:pt x="205519" y="2108372"/>
                </a:lnTo>
                <a:lnTo>
                  <a:pt x="186158" y="2071141"/>
                </a:lnTo>
                <a:lnTo>
                  <a:pt x="172755" y="2026465"/>
                </a:lnTo>
                <a:lnTo>
                  <a:pt x="166797" y="1980297"/>
                </a:lnTo>
                <a:lnTo>
                  <a:pt x="165306" y="1932640"/>
                </a:lnTo>
                <a:lnTo>
                  <a:pt x="169775" y="1882006"/>
                </a:lnTo>
                <a:lnTo>
                  <a:pt x="175733" y="1831370"/>
                </a:lnTo>
                <a:lnTo>
                  <a:pt x="183178" y="1780735"/>
                </a:lnTo>
                <a:lnTo>
                  <a:pt x="189136" y="1730101"/>
                </a:lnTo>
                <a:lnTo>
                  <a:pt x="192116" y="1679466"/>
                </a:lnTo>
                <a:lnTo>
                  <a:pt x="192116" y="1630319"/>
                </a:lnTo>
                <a:lnTo>
                  <a:pt x="186158" y="1584152"/>
                </a:lnTo>
                <a:lnTo>
                  <a:pt x="174244" y="1537986"/>
                </a:lnTo>
                <a:lnTo>
                  <a:pt x="156372" y="1494795"/>
                </a:lnTo>
                <a:lnTo>
                  <a:pt x="134033" y="1450119"/>
                </a:lnTo>
                <a:lnTo>
                  <a:pt x="108716" y="1405442"/>
                </a:lnTo>
                <a:lnTo>
                  <a:pt x="81910" y="1360762"/>
                </a:lnTo>
                <a:lnTo>
                  <a:pt x="56594" y="1317574"/>
                </a:lnTo>
                <a:lnTo>
                  <a:pt x="34253" y="1271407"/>
                </a:lnTo>
                <a:lnTo>
                  <a:pt x="16383" y="1226729"/>
                </a:lnTo>
                <a:lnTo>
                  <a:pt x="4469" y="1180561"/>
                </a:lnTo>
                <a:lnTo>
                  <a:pt x="0" y="1132905"/>
                </a:lnTo>
                <a:lnTo>
                  <a:pt x="4469" y="1085249"/>
                </a:lnTo>
                <a:lnTo>
                  <a:pt x="16383" y="1039083"/>
                </a:lnTo>
                <a:lnTo>
                  <a:pt x="34253" y="994403"/>
                </a:lnTo>
                <a:lnTo>
                  <a:pt x="56594" y="948238"/>
                </a:lnTo>
                <a:lnTo>
                  <a:pt x="81910" y="905048"/>
                </a:lnTo>
                <a:lnTo>
                  <a:pt x="108716" y="860370"/>
                </a:lnTo>
                <a:lnTo>
                  <a:pt x="134033" y="815693"/>
                </a:lnTo>
                <a:lnTo>
                  <a:pt x="156372" y="771015"/>
                </a:lnTo>
                <a:lnTo>
                  <a:pt x="174244" y="727825"/>
                </a:lnTo>
                <a:lnTo>
                  <a:pt x="186158" y="681658"/>
                </a:lnTo>
                <a:lnTo>
                  <a:pt x="192116" y="635491"/>
                </a:lnTo>
                <a:lnTo>
                  <a:pt x="192116" y="586346"/>
                </a:lnTo>
                <a:lnTo>
                  <a:pt x="189136" y="535711"/>
                </a:lnTo>
                <a:lnTo>
                  <a:pt x="183178" y="485075"/>
                </a:lnTo>
                <a:lnTo>
                  <a:pt x="175733" y="434440"/>
                </a:lnTo>
                <a:lnTo>
                  <a:pt x="169775" y="383806"/>
                </a:lnTo>
                <a:lnTo>
                  <a:pt x="165306" y="333172"/>
                </a:lnTo>
                <a:lnTo>
                  <a:pt x="166797" y="285515"/>
                </a:lnTo>
                <a:lnTo>
                  <a:pt x="172755" y="239348"/>
                </a:lnTo>
                <a:lnTo>
                  <a:pt x="186158" y="194669"/>
                </a:lnTo>
                <a:lnTo>
                  <a:pt x="205519" y="157438"/>
                </a:lnTo>
                <a:lnTo>
                  <a:pt x="230835" y="121696"/>
                </a:lnTo>
                <a:lnTo>
                  <a:pt x="260619" y="90421"/>
                </a:lnTo>
                <a:lnTo>
                  <a:pt x="294872" y="59147"/>
                </a:lnTo>
                <a:lnTo>
                  <a:pt x="330615" y="30850"/>
                </a:lnTo>
                <a:lnTo>
                  <a:pt x="367844" y="2553"/>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299" name="Google Shape;299;p21"/>
          <p:cNvPicPr preferRelativeResize="0"/>
          <p:nvPr/>
        </p:nvPicPr>
        <p:blipFill rotWithShape="1">
          <a:blip r:embed="rId3">
            <a:alphaModFix/>
          </a:blip>
          <a:srcRect/>
          <a:stretch/>
        </p:blipFill>
        <p:spPr>
          <a:xfrm>
            <a:off x="8627022" y="136525"/>
            <a:ext cx="3456127" cy="2349519"/>
          </a:xfrm>
          <a:prstGeom prst="rect">
            <a:avLst/>
          </a:prstGeom>
          <a:noFill/>
          <a:ln>
            <a:noFill/>
          </a:ln>
        </p:spPr>
      </p:pic>
      <p:sp>
        <p:nvSpPr>
          <p:cNvPr id="300" name="Google Shape;300;p21"/>
          <p:cNvSpPr txBox="1">
            <a:spLocks noGrp="1"/>
          </p:cNvSpPr>
          <p:nvPr>
            <p:ph type="ftr" idx="11"/>
          </p:nvPr>
        </p:nvSpPr>
        <p:spPr>
          <a:xfrm>
            <a:off x="1193800" y="6375679"/>
            <a:ext cx="4114800" cy="34579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AU"/>
              <a:t>PPT BY: Madhav Mishra</a:t>
            </a:r>
            <a:endParaRPr/>
          </a:p>
        </p:txBody>
      </p:sp>
      <p:sp>
        <p:nvSpPr>
          <p:cNvPr id="301" name="Google Shape;301;p21"/>
          <p:cNvSpPr txBox="1">
            <a:spLocks noGrp="1"/>
          </p:cNvSpPr>
          <p:nvPr>
            <p:ph type="sldNum" idx="12"/>
          </p:nvPr>
        </p:nvSpPr>
        <p:spPr>
          <a:xfrm>
            <a:off x="8238744" y="6375679"/>
            <a:ext cx="530352"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21</a:t>
            </a:fld>
            <a:endParaRPr/>
          </a:p>
        </p:txBody>
      </p:sp>
      <p:sp>
        <p:nvSpPr>
          <p:cNvPr id="302" name="Google Shape;302;p21"/>
          <p:cNvSpPr/>
          <p:nvPr/>
        </p:nvSpPr>
        <p:spPr>
          <a:xfrm>
            <a:off x="8878598" y="3909952"/>
            <a:ext cx="3313402" cy="2948047"/>
          </a:xfrm>
          <a:custGeom>
            <a:avLst/>
            <a:gdLst/>
            <a:ahLst/>
            <a:cxnLst/>
            <a:rect l="l" t="t" r="r" b="b"/>
            <a:pathLst>
              <a:path w="3313402" h="2948047" extrusionOk="0">
                <a:moveTo>
                  <a:pt x="1934947" y="0"/>
                </a:moveTo>
                <a:lnTo>
                  <a:pt x="1972495" y="3519"/>
                </a:lnTo>
                <a:lnTo>
                  <a:pt x="2008871" y="12907"/>
                </a:lnTo>
                <a:lnTo>
                  <a:pt x="2044074" y="26988"/>
                </a:lnTo>
                <a:lnTo>
                  <a:pt x="2080448" y="44589"/>
                </a:lnTo>
                <a:lnTo>
                  <a:pt x="2114478" y="64537"/>
                </a:lnTo>
                <a:lnTo>
                  <a:pt x="2149681" y="85659"/>
                </a:lnTo>
                <a:lnTo>
                  <a:pt x="2184882" y="104433"/>
                </a:lnTo>
                <a:lnTo>
                  <a:pt x="2220084" y="123208"/>
                </a:lnTo>
                <a:lnTo>
                  <a:pt x="2254113" y="137288"/>
                </a:lnTo>
                <a:lnTo>
                  <a:pt x="2291662" y="146675"/>
                </a:lnTo>
                <a:lnTo>
                  <a:pt x="2328037" y="151369"/>
                </a:lnTo>
                <a:lnTo>
                  <a:pt x="2366759" y="151369"/>
                </a:lnTo>
                <a:lnTo>
                  <a:pt x="2406656" y="149023"/>
                </a:lnTo>
                <a:lnTo>
                  <a:pt x="2446551" y="144329"/>
                </a:lnTo>
                <a:lnTo>
                  <a:pt x="2486448" y="138462"/>
                </a:lnTo>
                <a:lnTo>
                  <a:pt x="2526343" y="133769"/>
                </a:lnTo>
                <a:lnTo>
                  <a:pt x="2566239" y="130247"/>
                </a:lnTo>
                <a:lnTo>
                  <a:pt x="2603787" y="131421"/>
                </a:lnTo>
                <a:lnTo>
                  <a:pt x="2640163" y="136115"/>
                </a:lnTo>
                <a:lnTo>
                  <a:pt x="2675366" y="146675"/>
                </a:lnTo>
                <a:lnTo>
                  <a:pt x="2704702" y="161930"/>
                </a:lnTo>
                <a:lnTo>
                  <a:pt x="2732862" y="181878"/>
                </a:lnTo>
                <a:lnTo>
                  <a:pt x="2757504" y="205346"/>
                </a:lnTo>
                <a:lnTo>
                  <a:pt x="2782146" y="232334"/>
                </a:lnTo>
                <a:lnTo>
                  <a:pt x="2804440" y="260495"/>
                </a:lnTo>
                <a:lnTo>
                  <a:pt x="2826735" y="289831"/>
                </a:lnTo>
                <a:lnTo>
                  <a:pt x="2849030" y="319166"/>
                </a:lnTo>
                <a:lnTo>
                  <a:pt x="2871324" y="347327"/>
                </a:lnTo>
                <a:lnTo>
                  <a:pt x="2894793" y="374315"/>
                </a:lnTo>
                <a:lnTo>
                  <a:pt x="2921781" y="397785"/>
                </a:lnTo>
                <a:lnTo>
                  <a:pt x="2947597" y="418906"/>
                </a:lnTo>
                <a:lnTo>
                  <a:pt x="2976931" y="435332"/>
                </a:lnTo>
                <a:lnTo>
                  <a:pt x="3008614" y="449413"/>
                </a:lnTo>
                <a:lnTo>
                  <a:pt x="3042641" y="461147"/>
                </a:lnTo>
                <a:lnTo>
                  <a:pt x="3077843" y="471708"/>
                </a:lnTo>
                <a:lnTo>
                  <a:pt x="3113046" y="481096"/>
                </a:lnTo>
                <a:lnTo>
                  <a:pt x="3149422" y="490483"/>
                </a:lnTo>
                <a:lnTo>
                  <a:pt x="3183450" y="501044"/>
                </a:lnTo>
                <a:lnTo>
                  <a:pt x="3217478" y="512777"/>
                </a:lnTo>
                <a:lnTo>
                  <a:pt x="3249161" y="526859"/>
                </a:lnTo>
                <a:lnTo>
                  <a:pt x="3277323" y="544460"/>
                </a:lnTo>
                <a:lnTo>
                  <a:pt x="3303139" y="565581"/>
                </a:lnTo>
                <a:lnTo>
                  <a:pt x="3313402" y="578126"/>
                </a:lnTo>
                <a:lnTo>
                  <a:pt x="3313402" y="2948047"/>
                </a:lnTo>
                <a:lnTo>
                  <a:pt x="422306" y="2948047"/>
                </a:lnTo>
                <a:lnTo>
                  <a:pt x="420079" y="2944070"/>
                </a:lnTo>
                <a:lnTo>
                  <a:pt x="398960" y="2918255"/>
                </a:lnTo>
                <a:lnTo>
                  <a:pt x="375490" y="2891267"/>
                </a:lnTo>
                <a:lnTo>
                  <a:pt x="348502" y="2867799"/>
                </a:lnTo>
                <a:lnTo>
                  <a:pt x="319166" y="2845505"/>
                </a:lnTo>
                <a:lnTo>
                  <a:pt x="289832" y="2823210"/>
                </a:lnTo>
                <a:lnTo>
                  <a:pt x="260497" y="2800916"/>
                </a:lnTo>
                <a:lnTo>
                  <a:pt x="232334" y="2778620"/>
                </a:lnTo>
                <a:lnTo>
                  <a:pt x="205346" y="2753979"/>
                </a:lnTo>
                <a:lnTo>
                  <a:pt x="181878" y="2729338"/>
                </a:lnTo>
                <a:lnTo>
                  <a:pt x="161931" y="2701176"/>
                </a:lnTo>
                <a:lnTo>
                  <a:pt x="146677" y="2671841"/>
                </a:lnTo>
                <a:lnTo>
                  <a:pt x="136116" y="2636640"/>
                </a:lnTo>
                <a:lnTo>
                  <a:pt x="131422" y="2600264"/>
                </a:lnTo>
                <a:lnTo>
                  <a:pt x="130248" y="2562713"/>
                </a:lnTo>
                <a:lnTo>
                  <a:pt x="133769" y="2522818"/>
                </a:lnTo>
                <a:lnTo>
                  <a:pt x="138462" y="2482923"/>
                </a:lnTo>
                <a:lnTo>
                  <a:pt x="144329" y="2443026"/>
                </a:lnTo>
                <a:lnTo>
                  <a:pt x="149023" y="2403131"/>
                </a:lnTo>
                <a:lnTo>
                  <a:pt x="151371" y="2363236"/>
                </a:lnTo>
                <a:lnTo>
                  <a:pt x="151371" y="2324513"/>
                </a:lnTo>
                <a:lnTo>
                  <a:pt x="146677" y="2288138"/>
                </a:lnTo>
                <a:lnTo>
                  <a:pt x="137289" y="2251763"/>
                </a:lnTo>
                <a:lnTo>
                  <a:pt x="123208" y="2217733"/>
                </a:lnTo>
                <a:lnTo>
                  <a:pt x="105607" y="2182531"/>
                </a:lnTo>
                <a:lnTo>
                  <a:pt x="85659" y="2147330"/>
                </a:lnTo>
                <a:lnTo>
                  <a:pt x="64538" y="2112127"/>
                </a:lnTo>
                <a:lnTo>
                  <a:pt x="44590" y="2078098"/>
                </a:lnTo>
                <a:lnTo>
                  <a:pt x="26988" y="2041723"/>
                </a:lnTo>
                <a:lnTo>
                  <a:pt x="12908" y="2006521"/>
                </a:lnTo>
                <a:lnTo>
                  <a:pt x="3521" y="1970145"/>
                </a:lnTo>
                <a:lnTo>
                  <a:pt x="0" y="1932596"/>
                </a:lnTo>
                <a:lnTo>
                  <a:pt x="3521" y="1895048"/>
                </a:lnTo>
                <a:lnTo>
                  <a:pt x="12908" y="1858672"/>
                </a:lnTo>
                <a:lnTo>
                  <a:pt x="26988" y="1823470"/>
                </a:lnTo>
                <a:lnTo>
                  <a:pt x="44590" y="1787095"/>
                </a:lnTo>
                <a:lnTo>
                  <a:pt x="64538" y="1753065"/>
                </a:lnTo>
                <a:lnTo>
                  <a:pt x="85659" y="1717864"/>
                </a:lnTo>
                <a:lnTo>
                  <a:pt x="105607" y="1682661"/>
                </a:lnTo>
                <a:lnTo>
                  <a:pt x="123208" y="1647460"/>
                </a:lnTo>
                <a:lnTo>
                  <a:pt x="137289" y="1613430"/>
                </a:lnTo>
                <a:lnTo>
                  <a:pt x="146677" y="1577054"/>
                </a:lnTo>
                <a:lnTo>
                  <a:pt x="151371" y="1540680"/>
                </a:lnTo>
                <a:lnTo>
                  <a:pt x="151371" y="1501958"/>
                </a:lnTo>
                <a:lnTo>
                  <a:pt x="149023" y="1462061"/>
                </a:lnTo>
                <a:lnTo>
                  <a:pt x="144329" y="1422166"/>
                </a:lnTo>
                <a:lnTo>
                  <a:pt x="138462" y="1382269"/>
                </a:lnTo>
                <a:lnTo>
                  <a:pt x="133769" y="1342374"/>
                </a:lnTo>
                <a:lnTo>
                  <a:pt x="130248" y="1302479"/>
                </a:lnTo>
                <a:lnTo>
                  <a:pt x="131422" y="1264930"/>
                </a:lnTo>
                <a:lnTo>
                  <a:pt x="136116" y="1228554"/>
                </a:lnTo>
                <a:lnTo>
                  <a:pt x="146677" y="1193352"/>
                </a:lnTo>
                <a:lnTo>
                  <a:pt x="161931" y="1164017"/>
                </a:lnTo>
                <a:lnTo>
                  <a:pt x="181878" y="1135856"/>
                </a:lnTo>
                <a:lnTo>
                  <a:pt x="205346" y="1111214"/>
                </a:lnTo>
                <a:lnTo>
                  <a:pt x="232334" y="1086573"/>
                </a:lnTo>
                <a:lnTo>
                  <a:pt x="260497" y="1064277"/>
                </a:lnTo>
                <a:lnTo>
                  <a:pt x="289832" y="1041982"/>
                </a:lnTo>
                <a:lnTo>
                  <a:pt x="319166" y="1019688"/>
                </a:lnTo>
                <a:lnTo>
                  <a:pt x="348502" y="997393"/>
                </a:lnTo>
                <a:lnTo>
                  <a:pt x="375490" y="973926"/>
                </a:lnTo>
                <a:lnTo>
                  <a:pt x="398960" y="946938"/>
                </a:lnTo>
                <a:lnTo>
                  <a:pt x="420079" y="921122"/>
                </a:lnTo>
                <a:lnTo>
                  <a:pt x="436507" y="891788"/>
                </a:lnTo>
                <a:lnTo>
                  <a:pt x="450588" y="860106"/>
                </a:lnTo>
                <a:lnTo>
                  <a:pt x="462322" y="826076"/>
                </a:lnTo>
                <a:lnTo>
                  <a:pt x="472883" y="790874"/>
                </a:lnTo>
                <a:lnTo>
                  <a:pt x="482271" y="755672"/>
                </a:lnTo>
                <a:lnTo>
                  <a:pt x="491658" y="719297"/>
                </a:lnTo>
                <a:lnTo>
                  <a:pt x="502219" y="685268"/>
                </a:lnTo>
                <a:lnTo>
                  <a:pt x="513952" y="651238"/>
                </a:lnTo>
                <a:lnTo>
                  <a:pt x="528034" y="619558"/>
                </a:lnTo>
                <a:lnTo>
                  <a:pt x="545635" y="591396"/>
                </a:lnTo>
                <a:lnTo>
                  <a:pt x="566755" y="565581"/>
                </a:lnTo>
                <a:lnTo>
                  <a:pt x="592570" y="544460"/>
                </a:lnTo>
                <a:lnTo>
                  <a:pt x="620733" y="526859"/>
                </a:lnTo>
                <a:lnTo>
                  <a:pt x="652413" y="512777"/>
                </a:lnTo>
                <a:lnTo>
                  <a:pt x="686443" y="501044"/>
                </a:lnTo>
                <a:lnTo>
                  <a:pt x="720472" y="490483"/>
                </a:lnTo>
                <a:lnTo>
                  <a:pt x="756848" y="481096"/>
                </a:lnTo>
                <a:lnTo>
                  <a:pt x="792049" y="471708"/>
                </a:lnTo>
                <a:lnTo>
                  <a:pt x="827252" y="461147"/>
                </a:lnTo>
                <a:lnTo>
                  <a:pt x="861280" y="449413"/>
                </a:lnTo>
                <a:lnTo>
                  <a:pt x="892962" y="435332"/>
                </a:lnTo>
                <a:lnTo>
                  <a:pt x="922297" y="418906"/>
                </a:lnTo>
                <a:lnTo>
                  <a:pt x="948112" y="397785"/>
                </a:lnTo>
                <a:lnTo>
                  <a:pt x="975101" y="374315"/>
                </a:lnTo>
                <a:lnTo>
                  <a:pt x="998569" y="347327"/>
                </a:lnTo>
                <a:lnTo>
                  <a:pt x="1020864" y="319166"/>
                </a:lnTo>
                <a:lnTo>
                  <a:pt x="1043158" y="289831"/>
                </a:lnTo>
                <a:lnTo>
                  <a:pt x="1065453" y="260495"/>
                </a:lnTo>
                <a:lnTo>
                  <a:pt x="1087747" y="232334"/>
                </a:lnTo>
                <a:lnTo>
                  <a:pt x="1112390" y="205346"/>
                </a:lnTo>
                <a:lnTo>
                  <a:pt x="1137030" y="181878"/>
                </a:lnTo>
                <a:lnTo>
                  <a:pt x="1165193" y="161930"/>
                </a:lnTo>
                <a:lnTo>
                  <a:pt x="1194528" y="146675"/>
                </a:lnTo>
                <a:lnTo>
                  <a:pt x="1229731" y="136115"/>
                </a:lnTo>
                <a:lnTo>
                  <a:pt x="1266106" y="131421"/>
                </a:lnTo>
                <a:lnTo>
                  <a:pt x="1303654" y="130247"/>
                </a:lnTo>
                <a:lnTo>
                  <a:pt x="1343549" y="133769"/>
                </a:lnTo>
                <a:lnTo>
                  <a:pt x="1383446" y="138462"/>
                </a:lnTo>
                <a:lnTo>
                  <a:pt x="1423342" y="144329"/>
                </a:lnTo>
                <a:lnTo>
                  <a:pt x="1463237" y="149023"/>
                </a:lnTo>
                <a:lnTo>
                  <a:pt x="1503133" y="151369"/>
                </a:lnTo>
                <a:lnTo>
                  <a:pt x="1541856" y="151369"/>
                </a:lnTo>
                <a:lnTo>
                  <a:pt x="1578232" y="146675"/>
                </a:lnTo>
                <a:lnTo>
                  <a:pt x="1614608" y="137288"/>
                </a:lnTo>
                <a:lnTo>
                  <a:pt x="1649810" y="123208"/>
                </a:lnTo>
                <a:lnTo>
                  <a:pt x="1685011" y="104433"/>
                </a:lnTo>
                <a:lnTo>
                  <a:pt x="1720214" y="85659"/>
                </a:lnTo>
                <a:lnTo>
                  <a:pt x="1755415" y="64537"/>
                </a:lnTo>
                <a:lnTo>
                  <a:pt x="1789445" y="44589"/>
                </a:lnTo>
                <a:lnTo>
                  <a:pt x="1825821" y="26988"/>
                </a:lnTo>
                <a:lnTo>
                  <a:pt x="1861022" y="12907"/>
                </a:lnTo>
                <a:lnTo>
                  <a:pt x="1897398" y="3519"/>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21"/>
          <p:cNvSpPr/>
          <p:nvPr/>
        </p:nvSpPr>
        <p:spPr>
          <a:xfrm>
            <a:off x="8977890" y="4009102"/>
            <a:ext cx="3214111" cy="2848897"/>
          </a:xfrm>
          <a:custGeom>
            <a:avLst/>
            <a:gdLst/>
            <a:ahLst/>
            <a:cxnLst/>
            <a:rect l="l" t="t" r="r" b="b"/>
            <a:pathLst>
              <a:path w="3214111" h="2848897" extrusionOk="0">
                <a:moveTo>
                  <a:pt x="1835656" y="0"/>
                </a:moveTo>
                <a:lnTo>
                  <a:pt x="1871276" y="3339"/>
                </a:lnTo>
                <a:lnTo>
                  <a:pt x="1905787" y="12245"/>
                </a:lnTo>
                <a:lnTo>
                  <a:pt x="1939183" y="25604"/>
                </a:lnTo>
                <a:lnTo>
                  <a:pt x="1973690" y="42302"/>
                </a:lnTo>
                <a:lnTo>
                  <a:pt x="2005974" y="61227"/>
                </a:lnTo>
                <a:lnTo>
                  <a:pt x="2039370" y="81264"/>
                </a:lnTo>
                <a:lnTo>
                  <a:pt x="2072765" y="99075"/>
                </a:lnTo>
                <a:lnTo>
                  <a:pt x="2106161" y="116887"/>
                </a:lnTo>
                <a:lnTo>
                  <a:pt x="2138444" y="130245"/>
                </a:lnTo>
                <a:lnTo>
                  <a:pt x="2174066" y="139150"/>
                </a:lnTo>
                <a:lnTo>
                  <a:pt x="2208575" y="143604"/>
                </a:lnTo>
                <a:lnTo>
                  <a:pt x="2245310" y="143604"/>
                </a:lnTo>
                <a:lnTo>
                  <a:pt x="2283159" y="141378"/>
                </a:lnTo>
                <a:lnTo>
                  <a:pt x="2321007" y="136924"/>
                </a:lnTo>
                <a:lnTo>
                  <a:pt x="2358857" y="131359"/>
                </a:lnTo>
                <a:lnTo>
                  <a:pt x="2396705" y="126906"/>
                </a:lnTo>
                <a:lnTo>
                  <a:pt x="2434554" y="123565"/>
                </a:lnTo>
                <a:lnTo>
                  <a:pt x="2470175" y="124678"/>
                </a:lnTo>
                <a:lnTo>
                  <a:pt x="2504683" y="129132"/>
                </a:lnTo>
                <a:lnTo>
                  <a:pt x="2538079" y="139150"/>
                </a:lnTo>
                <a:lnTo>
                  <a:pt x="2565910" y="153622"/>
                </a:lnTo>
                <a:lnTo>
                  <a:pt x="2592625" y="172547"/>
                </a:lnTo>
                <a:lnTo>
                  <a:pt x="2616003" y="194811"/>
                </a:lnTo>
                <a:lnTo>
                  <a:pt x="2639380" y="220414"/>
                </a:lnTo>
                <a:lnTo>
                  <a:pt x="2660531" y="247131"/>
                </a:lnTo>
                <a:lnTo>
                  <a:pt x="2681682" y="274961"/>
                </a:lnTo>
                <a:lnTo>
                  <a:pt x="2702832" y="302791"/>
                </a:lnTo>
                <a:lnTo>
                  <a:pt x="2723982" y="329509"/>
                </a:lnTo>
                <a:lnTo>
                  <a:pt x="2746247" y="355112"/>
                </a:lnTo>
                <a:lnTo>
                  <a:pt x="2771851" y="377377"/>
                </a:lnTo>
                <a:lnTo>
                  <a:pt x="2796341" y="397415"/>
                </a:lnTo>
                <a:lnTo>
                  <a:pt x="2824171" y="412999"/>
                </a:lnTo>
                <a:lnTo>
                  <a:pt x="2854227" y="426357"/>
                </a:lnTo>
                <a:lnTo>
                  <a:pt x="2886509" y="437489"/>
                </a:lnTo>
                <a:lnTo>
                  <a:pt x="2919904" y="447507"/>
                </a:lnTo>
                <a:lnTo>
                  <a:pt x="2953300" y="456413"/>
                </a:lnTo>
                <a:lnTo>
                  <a:pt x="2987809" y="465320"/>
                </a:lnTo>
                <a:lnTo>
                  <a:pt x="3020092" y="475338"/>
                </a:lnTo>
                <a:lnTo>
                  <a:pt x="3052373" y="486470"/>
                </a:lnTo>
                <a:lnTo>
                  <a:pt x="3082430" y="499829"/>
                </a:lnTo>
                <a:lnTo>
                  <a:pt x="3109148" y="516527"/>
                </a:lnTo>
                <a:lnTo>
                  <a:pt x="3133639" y="536565"/>
                </a:lnTo>
                <a:lnTo>
                  <a:pt x="3153674" y="561055"/>
                </a:lnTo>
                <a:lnTo>
                  <a:pt x="3170373" y="587772"/>
                </a:lnTo>
                <a:lnTo>
                  <a:pt x="3183731" y="617827"/>
                </a:lnTo>
                <a:lnTo>
                  <a:pt x="3194863" y="650112"/>
                </a:lnTo>
                <a:lnTo>
                  <a:pt x="3204881" y="682393"/>
                </a:lnTo>
                <a:lnTo>
                  <a:pt x="3213788" y="716904"/>
                </a:lnTo>
                <a:lnTo>
                  <a:pt x="3214111" y="718115"/>
                </a:lnTo>
                <a:lnTo>
                  <a:pt x="3214111" y="2848897"/>
                </a:lnTo>
                <a:lnTo>
                  <a:pt x="426570" y="2848897"/>
                </a:lnTo>
                <a:lnTo>
                  <a:pt x="414108" y="2820857"/>
                </a:lnTo>
                <a:lnTo>
                  <a:pt x="398524" y="2793028"/>
                </a:lnTo>
                <a:lnTo>
                  <a:pt x="378487" y="2768537"/>
                </a:lnTo>
                <a:lnTo>
                  <a:pt x="356222" y="2742933"/>
                </a:lnTo>
                <a:lnTo>
                  <a:pt x="330619" y="2720669"/>
                </a:lnTo>
                <a:lnTo>
                  <a:pt x="302788" y="2699519"/>
                </a:lnTo>
                <a:lnTo>
                  <a:pt x="274959" y="2678368"/>
                </a:lnTo>
                <a:lnTo>
                  <a:pt x="247130" y="2657218"/>
                </a:lnTo>
                <a:lnTo>
                  <a:pt x="220413" y="2636065"/>
                </a:lnTo>
                <a:lnTo>
                  <a:pt x="194809" y="2612689"/>
                </a:lnTo>
                <a:lnTo>
                  <a:pt x="172546" y="2589312"/>
                </a:lnTo>
                <a:lnTo>
                  <a:pt x="153622" y="2562594"/>
                </a:lnTo>
                <a:lnTo>
                  <a:pt x="139150" y="2534764"/>
                </a:lnTo>
                <a:lnTo>
                  <a:pt x="129132" y="2501370"/>
                </a:lnTo>
                <a:lnTo>
                  <a:pt x="124678" y="2466860"/>
                </a:lnTo>
                <a:lnTo>
                  <a:pt x="123564" y="2431236"/>
                </a:lnTo>
                <a:lnTo>
                  <a:pt x="126904" y="2393388"/>
                </a:lnTo>
                <a:lnTo>
                  <a:pt x="131358" y="2355539"/>
                </a:lnTo>
                <a:lnTo>
                  <a:pt x="136923" y="2317690"/>
                </a:lnTo>
                <a:lnTo>
                  <a:pt x="141376" y="2279842"/>
                </a:lnTo>
                <a:lnTo>
                  <a:pt x="143604" y="2241992"/>
                </a:lnTo>
                <a:lnTo>
                  <a:pt x="143604" y="2205256"/>
                </a:lnTo>
                <a:lnTo>
                  <a:pt x="139150" y="2170747"/>
                </a:lnTo>
                <a:lnTo>
                  <a:pt x="130245" y="2136238"/>
                </a:lnTo>
                <a:lnTo>
                  <a:pt x="116886" y="2103954"/>
                </a:lnTo>
                <a:lnTo>
                  <a:pt x="100188" y="2070559"/>
                </a:lnTo>
                <a:lnTo>
                  <a:pt x="81264" y="2037163"/>
                </a:lnTo>
                <a:lnTo>
                  <a:pt x="61227" y="2003766"/>
                </a:lnTo>
                <a:lnTo>
                  <a:pt x="42303" y="1971483"/>
                </a:lnTo>
                <a:lnTo>
                  <a:pt x="25603" y="1936974"/>
                </a:lnTo>
                <a:lnTo>
                  <a:pt x="12246" y="1903578"/>
                </a:lnTo>
                <a:lnTo>
                  <a:pt x="3340" y="1869068"/>
                </a:lnTo>
                <a:lnTo>
                  <a:pt x="0" y="1833446"/>
                </a:lnTo>
                <a:lnTo>
                  <a:pt x="3340" y="1797824"/>
                </a:lnTo>
                <a:lnTo>
                  <a:pt x="12246" y="1763315"/>
                </a:lnTo>
                <a:lnTo>
                  <a:pt x="25603" y="1729918"/>
                </a:lnTo>
                <a:lnTo>
                  <a:pt x="42303" y="1695410"/>
                </a:lnTo>
                <a:lnTo>
                  <a:pt x="61227" y="1663126"/>
                </a:lnTo>
                <a:lnTo>
                  <a:pt x="81264" y="1629730"/>
                </a:lnTo>
                <a:lnTo>
                  <a:pt x="100188" y="1596334"/>
                </a:lnTo>
                <a:lnTo>
                  <a:pt x="116886" y="1562938"/>
                </a:lnTo>
                <a:lnTo>
                  <a:pt x="130245" y="1530654"/>
                </a:lnTo>
                <a:lnTo>
                  <a:pt x="139150" y="1496145"/>
                </a:lnTo>
                <a:lnTo>
                  <a:pt x="143604" y="1461636"/>
                </a:lnTo>
                <a:lnTo>
                  <a:pt x="143604" y="1424901"/>
                </a:lnTo>
                <a:lnTo>
                  <a:pt x="141376" y="1387052"/>
                </a:lnTo>
                <a:lnTo>
                  <a:pt x="136923" y="1349203"/>
                </a:lnTo>
                <a:lnTo>
                  <a:pt x="131358" y="1311353"/>
                </a:lnTo>
                <a:lnTo>
                  <a:pt x="126904" y="1273505"/>
                </a:lnTo>
                <a:lnTo>
                  <a:pt x="123564" y="1235657"/>
                </a:lnTo>
                <a:lnTo>
                  <a:pt x="124678" y="1200034"/>
                </a:lnTo>
                <a:lnTo>
                  <a:pt x="129132" y="1165525"/>
                </a:lnTo>
                <a:lnTo>
                  <a:pt x="139150" y="1132128"/>
                </a:lnTo>
                <a:lnTo>
                  <a:pt x="153622" y="1104298"/>
                </a:lnTo>
                <a:lnTo>
                  <a:pt x="172546" y="1077582"/>
                </a:lnTo>
                <a:lnTo>
                  <a:pt x="194809" y="1054204"/>
                </a:lnTo>
                <a:lnTo>
                  <a:pt x="220413" y="1030827"/>
                </a:lnTo>
                <a:lnTo>
                  <a:pt x="247130" y="1009676"/>
                </a:lnTo>
                <a:lnTo>
                  <a:pt x="274959" y="988524"/>
                </a:lnTo>
                <a:lnTo>
                  <a:pt x="302788" y="967374"/>
                </a:lnTo>
                <a:lnTo>
                  <a:pt x="330619" y="946223"/>
                </a:lnTo>
                <a:lnTo>
                  <a:pt x="356222" y="923960"/>
                </a:lnTo>
                <a:lnTo>
                  <a:pt x="378487" y="898356"/>
                </a:lnTo>
                <a:lnTo>
                  <a:pt x="398524" y="873865"/>
                </a:lnTo>
                <a:lnTo>
                  <a:pt x="414108" y="846035"/>
                </a:lnTo>
                <a:lnTo>
                  <a:pt x="427466" y="815980"/>
                </a:lnTo>
                <a:lnTo>
                  <a:pt x="438598" y="783695"/>
                </a:lnTo>
                <a:lnTo>
                  <a:pt x="448618" y="750298"/>
                </a:lnTo>
                <a:lnTo>
                  <a:pt x="457523" y="716904"/>
                </a:lnTo>
                <a:lnTo>
                  <a:pt x="466429" y="682393"/>
                </a:lnTo>
                <a:lnTo>
                  <a:pt x="476447" y="650112"/>
                </a:lnTo>
                <a:lnTo>
                  <a:pt x="487579" y="617827"/>
                </a:lnTo>
                <a:lnTo>
                  <a:pt x="500938" y="587772"/>
                </a:lnTo>
                <a:lnTo>
                  <a:pt x="517636" y="561055"/>
                </a:lnTo>
                <a:lnTo>
                  <a:pt x="537671" y="536565"/>
                </a:lnTo>
                <a:lnTo>
                  <a:pt x="562163" y="516527"/>
                </a:lnTo>
                <a:lnTo>
                  <a:pt x="588880" y="499829"/>
                </a:lnTo>
                <a:lnTo>
                  <a:pt x="618935" y="486470"/>
                </a:lnTo>
                <a:lnTo>
                  <a:pt x="651218" y="475338"/>
                </a:lnTo>
                <a:lnTo>
                  <a:pt x="683501" y="465320"/>
                </a:lnTo>
                <a:lnTo>
                  <a:pt x="718010" y="456413"/>
                </a:lnTo>
                <a:lnTo>
                  <a:pt x="751405" y="447507"/>
                </a:lnTo>
                <a:lnTo>
                  <a:pt x="784802" y="437489"/>
                </a:lnTo>
                <a:lnTo>
                  <a:pt x="817083" y="426357"/>
                </a:lnTo>
                <a:lnTo>
                  <a:pt x="847140" y="412999"/>
                </a:lnTo>
                <a:lnTo>
                  <a:pt x="874970" y="397415"/>
                </a:lnTo>
                <a:lnTo>
                  <a:pt x="899460" y="377377"/>
                </a:lnTo>
                <a:lnTo>
                  <a:pt x="925064" y="355112"/>
                </a:lnTo>
                <a:lnTo>
                  <a:pt x="947328" y="329509"/>
                </a:lnTo>
                <a:lnTo>
                  <a:pt x="968478" y="302791"/>
                </a:lnTo>
                <a:lnTo>
                  <a:pt x="989628" y="274961"/>
                </a:lnTo>
                <a:lnTo>
                  <a:pt x="1010780" y="247131"/>
                </a:lnTo>
                <a:lnTo>
                  <a:pt x="1031930" y="220414"/>
                </a:lnTo>
                <a:lnTo>
                  <a:pt x="1055307" y="194811"/>
                </a:lnTo>
                <a:lnTo>
                  <a:pt x="1078683" y="172547"/>
                </a:lnTo>
                <a:lnTo>
                  <a:pt x="1105401" y="153622"/>
                </a:lnTo>
                <a:lnTo>
                  <a:pt x="1133231" y="139150"/>
                </a:lnTo>
                <a:lnTo>
                  <a:pt x="1166627" y="129132"/>
                </a:lnTo>
                <a:lnTo>
                  <a:pt x="1201137" y="124678"/>
                </a:lnTo>
                <a:lnTo>
                  <a:pt x="1236757" y="123565"/>
                </a:lnTo>
                <a:lnTo>
                  <a:pt x="1274605" y="126906"/>
                </a:lnTo>
                <a:lnTo>
                  <a:pt x="1312455" y="131359"/>
                </a:lnTo>
                <a:lnTo>
                  <a:pt x="1350304" y="136924"/>
                </a:lnTo>
                <a:lnTo>
                  <a:pt x="1388152" y="141378"/>
                </a:lnTo>
                <a:lnTo>
                  <a:pt x="1426000" y="143604"/>
                </a:lnTo>
                <a:lnTo>
                  <a:pt x="1462737" y="143604"/>
                </a:lnTo>
                <a:lnTo>
                  <a:pt x="1497245" y="139150"/>
                </a:lnTo>
                <a:lnTo>
                  <a:pt x="1531755" y="130245"/>
                </a:lnTo>
                <a:lnTo>
                  <a:pt x="1565150" y="116887"/>
                </a:lnTo>
                <a:lnTo>
                  <a:pt x="1598545" y="99075"/>
                </a:lnTo>
                <a:lnTo>
                  <a:pt x="1631941" y="81264"/>
                </a:lnTo>
                <a:lnTo>
                  <a:pt x="1665337" y="61227"/>
                </a:lnTo>
                <a:lnTo>
                  <a:pt x="1697620" y="42302"/>
                </a:lnTo>
                <a:lnTo>
                  <a:pt x="1732129" y="25604"/>
                </a:lnTo>
                <a:lnTo>
                  <a:pt x="1765525" y="12245"/>
                </a:lnTo>
                <a:lnTo>
                  <a:pt x="1800034" y="3339"/>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304" name="Google Shape;304;p21"/>
          <p:cNvPicPr preferRelativeResize="0"/>
          <p:nvPr/>
        </p:nvPicPr>
        <p:blipFill rotWithShape="1">
          <a:blip r:embed="rId4">
            <a:alphaModFix/>
          </a:blip>
          <a:srcRect/>
          <a:stretch/>
        </p:blipFill>
        <p:spPr>
          <a:xfrm>
            <a:off x="9790690" y="4973010"/>
            <a:ext cx="2045710" cy="15342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2"/>
          <p:cNvSpPr txBox="1">
            <a:spLocks noGrp="1"/>
          </p:cNvSpPr>
          <p:nvPr>
            <p:ph type="body" idx="1"/>
          </p:nvPr>
        </p:nvSpPr>
        <p:spPr>
          <a:xfrm>
            <a:off x="1101776" y="199140"/>
            <a:ext cx="10178322" cy="592414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000"/>
              <a:buChar char="•"/>
            </a:pPr>
            <a:r>
              <a:rPr lang="en-AU" b="1"/>
              <a:t>ROC stands for Receiver Operator Characteristic</a:t>
            </a:r>
            <a:r>
              <a:rPr lang="en-AU"/>
              <a:t>, is a curve that helps us visualize the performance of a binary classifier. </a:t>
            </a:r>
            <a:endParaRPr/>
          </a:p>
          <a:p>
            <a:pPr marL="228600" lvl="0" indent="-228600" algn="l" rtl="0">
              <a:lnSpc>
                <a:spcPct val="100000"/>
              </a:lnSpc>
              <a:spcBef>
                <a:spcPts val="700"/>
              </a:spcBef>
              <a:spcAft>
                <a:spcPts val="0"/>
              </a:spcAft>
              <a:buSzPts val="2000"/>
              <a:buChar char="•"/>
            </a:pPr>
            <a:r>
              <a:rPr lang="en-AU"/>
              <a:t>The </a:t>
            </a:r>
            <a:r>
              <a:rPr lang="en-AU" b="1"/>
              <a:t>Area under the curve (AUC)</a:t>
            </a:r>
            <a:r>
              <a:rPr lang="en-AU"/>
              <a:t> of the ROC curve indicates the </a:t>
            </a:r>
            <a:r>
              <a:rPr lang="en-AU" b="1"/>
              <a:t>ability of the binary classifier to distinguish between both the classes.</a:t>
            </a:r>
            <a:r>
              <a:rPr lang="en-AU"/>
              <a:t> It is calculated using all possible threshold probabilities, unlike other metrics that use a fixed threshold.</a:t>
            </a:r>
            <a:endParaRPr/>
          </a:p>
          <a:p>
            <a:pPr marL="228600" lvl="0" indent="-228600" algn="l" rtl="0">
              <a:lnSpc>
                <a:spcPct val="100000"/>
              </a:lnSpc>
              <a:spcBef>
                <a:spcPts val="700"/>
              </a:spcBef>
              <a:spcAft>
                <a:spcPts val="0"/>
              </a:spcAft>
              <a:buSzPts val="2000"/>
              <a:buChar char="•"/>
            </a:pPr>
            <a:r>
              <a:rPr lang="en-AU" b="1"/>
              <a:t>ROC plots 2 Parameters:</a:t>
            </a:r>
            <a:endParaRPr/>
          </a:p>
          <a:p>
            <a:pPr marL="0" lvl="0" indent="0" algn="l" rtl="0">
              <a:lnSpc>
                <a:spcPct val="100000"/>
              </a:lnSpc>
              <a:spcBef>
                <a:spcPts val="700"/>
              </a:spcBef>
              <a:spcAft>
                <a:spcPts val="0"/>
              </a:spcAft>
              <a:buSzPts val="2000"/>
              <a:buNone/>
            </a:pPr>
            <a:r>
              <a:rPr lang="en-AU"/>
              <a:t>1. True Positive Ratio (TPR)</a:t>
            </a:r>
            <a:endParaRPr/>
          </a:p>
          <a:p>
            <a:pPr marL="0" lvl="0" indent="0" algn="l" rtl="0">
              <a:lnSpc>
                <a:spcPct val="100000"/>
              </a:lnSpc>
              <a:spcBef>
                <a:spcPts val="700"/>
              </a:spcBef>
              <a:spcAft>
                <a:spcPts val="0"/>
              </a:spcAft>
              <a:buSzPts val="2000"/>
              <a:buNone/>
            </a:pPr>
            <a:endParaRPr/>
          </a:p>
          <a:p>
            <a:pPr marL="0" lvl="0" indent="0" algn="l" rtl="0">
              <a:lnSpc>
                <a:spcPct val="100000"/>
              </a:lnSpc>
              <a:spcBef>
                <a:spcPts val="700"/>
              </a:spcBef>
              <a:spcAft>
                <a:spcPts val="0"/>
              </a:spcAft>
              <a:buSzPts val="2000"/>
              <a:buNone/>
            </a:pPr>
            <a:endParaRPr/>
          </a:p>
          <a:p>
            <a:pPr marL="0" lvl="0" indent="0" algn="l" rtl="0">
              <a:lnSpc>
                <a:spcPct val="100000"/>
              </a:lnSpc>
              <a:spcBef>
                <a:spcPts val="700"/>
              </a:spcBef>
              <a:spcAft>
                <a:spcPts val="0"/>
              </a:spcAft>
              <a:buSzPts val="2000"/>
              <a:buNone/>
            </a:pPr>
            <a:r>
              <a:rPr lang="en-AU"/>
              <a:t>2. False Positive Ratio (FPR)</a:t>
            </a:r>
            <a:endParaRPr/>
          </a:p>
          <a:p>
            <a:pPr marL="0" lvl="0" indent="0" algn="l" rtl="0">
              <a:lnSpc>
                <a:spcPct val="100000"/>
              </a:lnSpc>
              <a:spcBef>
                <a:spcPts val="700"/>
              </a:spcBef>
              <a:spcAft>
                <a:spcPts val="0"/>
              </a:spcAft>
              <a:buSzPts val="2000"/>
              <a:buNone/>
            </a:pPr>
            <a:endParaRPr/>
          </a:p>
          <a:p>
            <a:pPr marL="0" lvl="0" indent="0" algn="l" rtl="0">
              <a:lnSpc>
                <a:spcPct val="100000"/>
              </a:lnSpc>
              <a:spcBef>
                <a:spcPts val="700"/>
              </a:spcBef>
              <a:spcAft>
                <a:spcPts val="0"/>
              </a:spcAft>
              <a:buSzPts val="2000"/>
              <a:buNone/>
            </a:pPr>
            <a:endParaRPr/>
          </a:p>
          <a:p>
            <a:pPr marL="0" lvl="0" indent="0" algn="l" rtl="0">
              <a:lnSpc>
                <a:spcPct val="100000"/>
              </a:lnSpc>
              <a:spcBef>
                <a:spcPts val="700"/>
              </a:spcBef>
              <a:spcAft>
                <a:spcPts val="0"/>
              </a:spcAft>
              <a:buSzPts val="2000"/>
              <a:buNone/>
            </a:pPr>
            <a:endParaRPr/>
          </a:p>
          <a:p>
            <a:pPr marL="0" lvl="0" indent="0" algn="l" rtl="0">
              <a:lnSpc>
                <a:spcPct val="100000"/>
              </a:lnSpc>
              <a:spcBef>
                <a:spcPts val="700"/>
              </a:spcBef>
              <a:spcAft>
                <a:spcPts val="0"/>
              </a:spcAft>
              <a:buSzPts val="2000"/>
              <a:buNone/>
            </a:pPr>
            <a:r>
              <a:rPr lang="en-AU"/>
              <a:t>While we plot the ROC curve, we plot ‘True Positives’ on the Y-axis &amp; ‘False Positives’ on the X-axis.</a:t>
            </a:r>
            <a:endParaRPr/>
          </a:p>
        </p:txBody>
      </p:sp>
      <p:sp>
        <p:nvSpPr>
          <p:cNvPr id="310" name="Google Shape;310;p22"/>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311" name="Google Shape;311;p22"/>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22</a:t>
            </a:fld>
            <a:endParaRPr/>
          </a:p>
        </p:txBody>
      </p:sp>
      <p:pic>
        <p:nvPicPr>
          <p:cNvPr id="312" name="Google Shape;312;p22"/>
          <p:cNvPicPr preferRelativeResize="0"/>
          <p:nvPr/>
        </p:nvPicPr>
        <p:blipFill rotWithShape="1">
          <a:blip r:embed="rId3">
            <a:alphaModFix/>
          </a:blip>
          <a:srcRect/>
          <a:stretch/>
        </p:blipFill>
        <p:spPr>
          <a:xfrm>
            <a:off x="2495746" y="2800111"/>
            <a:ext cx="1676400" cy="552450"/>
          </a:xfrm>
          <a:prstGeom prst="rect">
            <a:avLst/>
          </a:prstGeom>
          <a:noFill/>
          <a:ln>
            <a:noFill/>
          </a:ln>
        </p:spPr>
      </p:pic>
      <p:pic>
        <p:nvPicPr>
          <p:cNvPr id="313" name="Google Shape;313;p22"/>
          <p:cNvPicPr preferRelativeResize="0"/>
          <p:nvPr/>
        </p:nvPicPr>
        <p:blipFill rotWithShape="1">
          <a:blip r:embed="rId4">
            <a:alphaModFix/>
          </a:blip>
          <a:srcRect/>
          <a:stretch/>
        </p:blipFill>
        <p:spPr>
          <a:xfrm>
            <a:off x="2717896" y="4050328"/>
            <a:ext cx="1685925" cy="590550"/>
          </a:xfrm>
          <a:prstGeom prst="rect">
            <a:avLst/>
          </a:prstGeom>
          <a:noFill/>
          <a:ln>
            <a:noFill/>
          </a:ln>
        </p:spPr>
      </p:pic>
      <p:pic>
        <p:nvPicPr>
          <p:cNvPr id="314" name="Google Shape;314;p22"/>
          <p:cNvPicPr preferRelativeResize="0"/>
          <p:nvPr/>
        </p:nvPicPr>
        <p:blipFill rotWithShape="1">
          <a:blip r:embed="rId5">
            <a:alphaModFix/>
          </a:blip>
          <a:srcRect/>
          <a:stretch/>
        </p:blipFill>
        <p:spPr>
          <a:xfrm>
            <a:off x="6439759" y="2130357"/>
            <a:ext cx="4990241" cy="28652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8"/>
        <p:cNvGrpSpPr/>
        <p:nvPr/>
      </p:nvGrpSpPr>
      <p:grpSpPr>
        <a:xfrm>
          <a:off x="0" y="0"/>
          <a:ext cx="0" cy="0"/>
          <a:chOff x="0" y="0"/>
          <a:chExt cx="0" cy="0"/>
        </a:xfrm>
      </p:grpSpPr>
      <p:sp>
        <p:nvSpPr>
          <p:cNvPr id="319" name="Google Shape;319;p2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320" name="Google Shape;320;p23"/>
          <p:cNvSpPr/>
          <p:nvPr/>
        </p:nvSpPr>
        <p:spPr>
          <a:xfrm>
            <a:off x="0" y="0"/>
            <a:ext cx="7569200" cy="6858000"/>
          </a:xfrm>
          <a:custGeom>
            <a:avLst/>
            <a:gdLst/>
            <a:ahLst/>
            <a:cxnLst/>
            <a:rect l="l" t="t" r="r" b="b"/>
            <a:pathLst>
              <a:path w="7569200" h="6858000" extrusionOk="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rgbClr val="DBDBD8"/>
          </a:solidFill>
          <a:ln>
            <a:noFill/>
          </a:ln>
        </p:spPr>
      </p:sp>
      <p:sp>
        <p:nvSpPr>
          <p:cNvPr id="321" name="Google Shape;321;p23"/>
          <p:cNvSpPr txBox="1">
            <a:spLocks noGrp="1"/>
          </p:cNvSpPr>
          <p:nvPr>
            <p:ph type="title"/>
          </p:nvPr>
        </p:nvSpPr>
        <p:spPr>
          <a:xfrm>
            <a:off x="754144" y="484631"/>
            <a:ext cx="6340519" cy="163846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3600"/>
              <a:buFont typeface="Impact"/>
              <a:buNone/>
            </a:pPr>
            <a:r>
              <a:rPr lang="en-AU" sz="3600" b="1"/>
              <a:t>AUC: AREA UNDER THE CURVE</a:t>
            </a:r>
            <a:br>
              <a:rPr lang="en-AU" sz="3600"/>
            </a:br>
            <a:endParaRPr sz="3600"/>
          </a:p>
        </p:txBody>
      </p:sp>
      <p:sp>
        <p:nvSpPr>
          <p:cNvPr id="322" name="Google Shape;322;p23"/>
          <p:cNvSpPr/>
          <p:nvPr/>
        </p:nvSpPr>
        <p:spPr>
          <a:xfrm>
            <a:off x="0"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txBox="1">
            <a:spLocks noGrp="1"/>
          </p:cNvSpPr>
          <p:nvPr>
            <p:ph type="body" idx="1"/>
          </p:nvPr>
        </p:nvSpPr>
        <p:spPr>
          <a:xfrm>
            <a:off x="754144" y="1443899"/>
            <a:ext cx="6306309" cy="4542122"/>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000"/>
              <a:buChar char="•"/>
            </a:pPr>
            <a:r>
              <a:rPr lang="en-AU">
                <a:solidFill>
                  <a:schemeClr val="dk1"/>
                </a:solidFill>
              </a:rPr>
              <a:t>It measures the entire 2Dimensional Area covering X-axis &amp; Y-axis under the ROC curve from (0,0) to (1,1).</a:t>
            </a:r>
            <a:endParaRPr/>
          </a:p>
          <a:p>
            <a:pPr marL="228600" lvl="0" indent="-228600" algn="l" rtl="0">
              <a:lnSpc>
                <a:spcPct val="100000"/>
              </a:lnSpc>
              <a:spcBef>
                <a:spcPts val="700"/>
              </a:spcBef>
              <a:spcAft>
                <a:spcPts val="0"/>
              </a:spcAft>
              <a:buSzPts val="2000"/>
              <a:buChar char="•"/>
            </a:pPr>
            <a:r>
              <a:rPr lang="en-AU">
                <a:solidFill>
                  <a:schemeClr val="dk1"/>
                </a:solidFill>
              </a:rPr>
              <a:t>AUC helps in providing an aggregate measure of performance across all classification thresholds. Thus AUC ranges in value from 0 to 1.</a:t>
            </a:r>
            <a:endParaRPr/>
          </a:p>
          <a:p>
            <a:pPr marL="228600" lvl="0" indent="-228600" algn="l" rtl="0">
              <a:lnSpc>
                <a:spcPct val="100000"/>
              </a:lnSpc>
              <a:spcBef>
                <a:spcPts val="700"/>
              </a:spcBef>
              <a:spcAft>
                <a:spcPts val="0"/>
              </a:spcAft>
              <a:buSzPts val="2000"/>
              <a:buChar char="•"/>
            </a:pPr>
            <a:r>
              <a:rPr lang="en-AU">
                <a:solidFill>
                  <a:schemeClr val="dk1"/>
                </a:solidFill>
              </a:rPr>
              <a:t>The model whose predictions are 100% wrong has an AUC of 0.0 while on the same go the model whose predictions are 100% correct has an AUC of 1.0.</a:t>
            </a:r>
            <a:endParaRPr/>
          </a:p>
          <a:p>
            <a:pPr marL="0" lvl="0" indent="0" algn="l" rtl="0">
              <a:lnSpc>
                <a:spcPct val="100000"/>
              </a:lnSpc>
              <a:spcBef>
                <a:spcPts val="700"/>
              </a:spcBef>
              <a:spcAft>
                <a:spcPts val="0"/>
              </a:spcAft>
              <a:buSzPts val="2000"/>
              <a:buNone/>
            </a:pPr>
            <a:endParaRPr>
              <a:solidFill>
                <a:schemeClr val="dk1"/>
              </a:solidFill>
            </a:endParaRPr>
          </a:p>
          <a:p>
            <a:pPr marL="228600" lvl="0" indent="-228600" algn="l" rtl="0">
              <a:lnSpc>
                <a:spcPct val="100000"/>
              </a:lnSpc>
              <a:spcBef>
                <a:spcPts val="700"/>
              </a:spcBef>
              <a:spcAft>
                <a:spcPts val="0"/>
              </a:spcAft>
              <a:buSzPts val="2000"/>
              <a:buChar char="•"/>
            </a:pPr>
            <a:r>
              <a:rPr lang="en-AU">
                <a:solidFill>
                  <a:schemeClr val="dk1"/>
                </a:solidFill>
              </a:rPr>
              <a:t>Rephrasing the above statement, a very poor classifier has an AUC of around 0.5 &amp; a very good Classifier has an AUC of around 1.</a:t>
            </a:r>
            <a:endParaRPr/>
          </a:p>
          <a:p>
            <a:pPr marL="228600" lvl="0" indent="-101600" algn="l" rtl="0">
              <a:lnSpc>
                <a:spcPct val="100000"/>
              </a:lnSpc>
              <a:spcBef>
                <a:spcPts val="700"/>
              </a:spcBef>
              <a:spcAft>
                <a:spcPts val="0"/>
              </a:spcAft>
              <a:buSzPts val="2000"/>
              <a:buNone/>
            </a:pPr>
            <a:endParaRPr>
              <a:solidFill>
                <a:schemeClr val="dk1"/>
              </a:solidFill>
            </a:endParaRPr>
          </a:p>
        </p:txBody>
      </p:sp>
      <p:sp>
        <p:nvSpPr>
          <p:cNvPr id="324" name="Google Shape;324;p23"/>
          <p:cNvSpPr txBox="1">
            <a:spLocks noGrp="1"/>
          </p:cNvSpPr>
          <p:nvPr>
            <p:ph type="ftr" idx="11"/>
          </p:nvPr>
        </p:nvSpPr>
        <p:spPr>
          <a:xfrm>
            <a:off x="3551973" y="6375679"/>
            <a:ext cx="3228975"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r>
              <a:rPr lang="en-AU"/>
              <a:t>PPT BY: Madhav Mishra</a:t>
            </a:r>
            <a:endParaRPr/>
          </a:p>
        </p:txBody>
      </p:sp>
      <p:sp>
        <p:nvSpPr>
          <p:cNvPr id="325" name="Google Shape;325;p23"/>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23</a:t>
            </a:fld>
            <a:endParaRPr/>
          </a:p>
        </p:txBody>
      </p:sp>
      <p:pic>
        <p:nvPicPr>
          <p:cNvPr id="326" name="Google Shape;326;p23"/>
          <p:cNvPicPr preferRelativeResize="0"/>
          <p:nvPr/>
        </p:nvPicPr>
        <p:blipFill rotWithShape="1">
          <a:blip r:embed="rId3">
            <a:alphaModFix/>
          </a:blip>
          <a:srcRect/>
          <a:stretch/>
        </p:blipFill>
        <p:spPr>
          <a:xfrm>
            <a:off x="8050787" y="1966368"/>
            <a:ext cx="3656581" cy="29252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0"/>
        <p:cNvGrpSpPr/>
        <p:nvPr/>
      </p:nvGrpSpPr>
      <p:grpSpPr>
        <a:xfrm>
          <a:off x="0" y="0"/>
          <a:ext cx="0" cy="0"/>
          <a:chOff x="0" y="0"/>
          <a:chExt cx="0" cy="0"/>
        </a:xfrm>
      </p:grpSpPr>
      <p:sp>
        <p:nvSpPr>
          <p:cNvPr id="331" name="Google Shape;331;p2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332" name="Google Shape;332;p24"/>
          <p:cNvSpPr/>
          <p:nvPr/>
        </p:nvSpPr>
        <p:spPr>
          <a:xfrm>
            <a:off x="0"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txBox="1">
            <a:spLocks noGrp="1"/>
          </p:cNvSpPr>
          <p:nvPr>
            <p:ph type="body" idx="1"/>
          </p:nvPr>
        </p:nvSpPr>
        <p:spPr>
          <a:xfrm>
            <a:off x="605197" y="643468"/>
            <a:ext cx="3111668" cy="5564920"/>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1800"/>
              <a:buChar char="•"/>
            </a:pPr>
            <a:r>
              <a:rPr lang="en-AU" sz="1800"/>
              <a:t>The top left image shows the two distributions of negatives (left side gaussian) and positives (right side gaussian) and the corresponding ROC curve below. </a:t>
            </a:r>
            <a:endParaRPr/>
          </a:p>
          <a:p>
            <a:pPr marL="228600" lvl="0" indent="-228600" algn="l" rtl="0">
              <a:lnSpc>
                <a:spcPct val="110000"/>
              </a:lnSpc>
              <a:spcBef>
                <a:spcPts val="700"/>
              </a:spcBef>
              <a:spcAft>
                <a:spcPts val="0"/>
              </a:spcAft>
              <a:buSzPts val="1800"/>
              <a:buChar char="•"/>
            </a:pPr>
            <a:r>
              <a:rPr lang="en-AU" sz="1800"/>
              <a:t>The threshold is the vertical line in the top image. By moving the line from left to right, we obtain different thresholds, calculate the respective </a:t>
            </a:r>
            <a:r>
              <a:rPr lang="en-AU" sz="1800" b="1"/>
              <a:t>TPR</a:t>
            </a:r>
            <a:r>
              <a:rPr lang="en-AU" sz="1800"/>
              <a:t>s and </a:t>
            </a:r>
            <a:r>
              <a:rPr lang="en-AU" sz="1800" b="1"/>
              <a:t>FPR</a:t>
            </a:r>
            <a:r>
              <a:rPr lang="en-AU" sz="1800"/>
              <a:t>s and plot it on the ROC curves. </a:t>
            </a:r>
            <a:endParaRPr/>
          </a:p>
          <a:p>
            <a:pPr marL="228600" lvl="0" indent="-228600" algn="l" rtl="0">
              <a:lnSpc>
                <a:spcPct val="110000"/>
              </a:lnSpc>
              <a:spcBef>
                <a:spcPts val="700"/>
              </a:spcBef>
              <a:spcAft>
                <a:spcPts val="0"/>
              </a:spcAft>
              <a:buSzPts val="1800"/>
              <a:buChar char="•"/>
            </a:pPr>
            <a:r>
              <a:rPr lang="en-AU" sz="1800" b="1"/>
              <a:t>The AUC lies between 0 and 1.</a:t>
            </a:r>
            <a:endParaRPr sz="1800"/>
          </a:p>
        </p:txBody>
      </p:sp>
      <p:sp>
        <p:nvSpPr>
          <p:cNvPr id="334" name="Google Shape;334;p24"/>
          <p:cNvSpPr/>
          <p:nvPr/>
        </p:nvSpPr>
        <p:spPr>
          <a:xfrm>
            <a:off x="4038601" y="643467"/>
            <a:ext cx="7391400" cy="55649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335" name="Google Shape;335;p24"/>
          <p:cNvPicPr preferRelativeResize="0"/>
          <p:nvPr/>
        </p:nvPicPr>
        <p:blipFill rotWithShape="1">
          <a:blip r:embed="rId3">
            <a:alphaModFix/>
          </a:blip>
          <a:srcRect/>
          <a:stretch/>
        </p:blipFill>
        <p:spPr>
          <a:xfrm>
            <a:off x="4711748" y="1379514"/>
            <a:ext cx="6074784" cy="4092825"/>
          </a:xfrm>
          <a:prstGeom prst="rect">
            <a:avLst/>
          </a:prstGeom>
          <a:noFill/>
          <a:ln>
            <a:noFill/>
          </a:ln>
        </p:spPr>
      </p:pic>
      <p:sp>
        <p:nvSpPr>
          <p:cNvPr id="336" name="Google Shape;336;p24"/>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337" name="Google Shape;337;p24"/>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1"/>
        <p:cNvGrpSpPr/>
        <p:nvPr/>
      </p:nvGrpSpPr>
      <p:grpSpPr>
        <a:xfrm>
          <a:off x="0" y="0"/>
          <a:ext cx="0" cy="0"/>
          <a:chOff x="0" y="0"/>
          <a:chExt cx="0" cy="0"/>
        </a:xfrm>
      </p:grpSpPr>
      <p:sp>
        <p:nvSpPr>
          <p:cNvPr id="342" name="Google Shape;342;p25"/>
          <p:cNvSpPr txBox="1">
            <a:spLocks noGrp="1"/>
          </p:cNvSpPr>
          <p:nvPr>
            <p:ph type="body" idx="1"/>
          </p:nvPr>
        </p:nvSpPr>
        <p:spPr>
          <a:xfrm>
            <a:off x="1251679" y="575034"/>
            <a:ext cx="3895356" cy="5665509"/>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700"/>
              <a:buChar char="•"/>
            </a:pPr>
            <a:r>
              <a:rPr lang="en-AU" sz="1700"/>
              <a:t>Evaluate your classifier based on the AUC score according to:</a:t>
            </a:r>
            <a:endParaRPr/>
          </a:p>
          <a:p>
            <a:pPr marL="0" lvl="0" indent="0" algn="l" rtl="0">
              <a:lnSpc>
                <a:spcPct val="100000"/>
              </a:lnSpc>
              <a:spcBef>
                <a:spcPts val="700"/>
              </a:spcBef>
              <a:spcAft>
                <a:spcPts val="0"/>
              </a:spcAft>
              <a:buSzPts val="1700"/>
              <a:buNone/>
            </a:pPr>
            <a:endParaRPr sz="1700"/>
          </a:p>
          <a:p>
            <a:pPr marL="0" lvl="0" indent="0" algn="ctr" rtl="0">
              <a:lnSpc>
                <a:spcPct val="100000"/>
              </a:lnSpc>
              <a:spcBef>
                <a:spcPts val="700"/>
              </a:spcBef>
              <a:spcAft>
                <a:spcPts val="0"/>
              </a:spcAft>
              <a:buSzPts val="1700"/>
              <a:buNone/>
            </a:pPr>
            <a:r>
              <a:rPr lang="en-AU" sz="1700"/>
              <a:t>.90-1 = excellent classifier</a:t>
            </a:r>
            <a:endParaRPr/>
          </a:p>
          <a:p>
            <a:pPr marL="0" lvl="0" indent="0" algn="ctr" rtl="0">
              <a:lnSpc>
                <a:spcPct val="100000"/>
              </a:lnSpc>
              <a:spcBef>
                <a:spcPts val="700"/>
              </a:spcBef>
              <a:spcAft>
                <a:spcPts val="0"/>
              </a:spcAft>
              <a:buSzPts val="1700"/>
              <a:buNone/>
            </a:pPr>
            <a:r>
              <a:rPr lang="en-AU" sz="1700"/>
              <a:t>.80-.90 = good classifier</a:t>
            </a:r>
            <a:endParaRPr/>
          </a:p>
          <a:p>
            <a:pPr marL="0" lvl="0" indent="0" algn="ctr" rtl="0">
              <a:lnSpc>
                <a:spcPct val="100000"/>
              </a:lnSpc>
              <a:spcBef>
                <a:spcPts val="700"/>
              </a:spcBef>
              <a:spcAft>
                <a:spcPts val="0"/>
              </a:spcAft>
              <a:buSzPts val="1700"/>
              <a:buNone/>
            </a:pPr>
            <a:r>
              <a:rPr lang="en-AU" sz="1700"/>
              <a:t>.70-.80 = fair classifier</a:t>
            </a:r>
            <a:endParaRPr/>
          </a:p>
          <a:p>
            <a:pPr marL="0" lvl="0" indent="0" algn="ctr" rtl="0">
              <a:lnSpc>
                <a:spcPct val="100000"/>
              </a:lnSpc>
              <a:spcBef>
                <a:spcPts val="700"/>
              </a:spcBef>
              <a:spcAft>
                <a:spcPts val="0"/>
              </a:spcAft>
              <a:buSzPts val="1700"/>
              <a:buNone/>
            </a:pPr>
            <a:r>
              <a:rPr lang="en-AU" sz="1700"/>
              <a:t>.60-.70 = poor classifier</a:t>
            </a:r>
            <a:endParaRPr/>
          </a:p>
          <a:p>
            <a:pPr marL="0" lvl="0" indent="0" algn="ctr" rtl="0">
              <a:lnSpc>
                <a:spcPct val="100000"/>
              </a:lnSpc>
              <a:spcBef>
                <a:spcPts val="700"/>
              </a:spcBef>
              <a:spcAft>
                <a:spcPts val="0"/>
              </a:spcAft>
              <a:buSzPts val="1700"/>
              <a:buNone/>
            </a:pPr>
            <a:r>
              <a:rPr lang="en-AU" sz="1700"/>
              <a:t>.50-.60 = fail classifier</a:t>
            </a:r>
            <a:endParaRPr/>
          </a:p>
          <a:p>
            <a:pPr marL="0" lvl="0" indent="0" algn="l" rtl="0">
              <a:lnSpc>
                <a:spcPct val="100000"/>
              </a:lnSpc>
              <a:spcBef>
                <a:spcPts val="700"/>
              </a:spcBef>
              <a:spcAft>
                <a:spcPts val="0"/>
              </a:spcAft>
              <a:buSzPts val="1700"/>
              <a:buNone/>
            </a:pPr>
            <a:endParaRPr sz="1700"/>
          </a:p>
          <a:p>
            <a:pPr marL="0" lvl="0" indent="0" algn="l" rtl="0">
              <a:lnSpc>
                <a:spcPct val="100000"/>
              </a:lnSpc>
              <a:spcBef>
                <a:spcPts val="700"/>
              </a:spcBef>
              <a:spcAft>
                <a:spcPts val="0"/>
              </a:spcAft>
              <a:buSzPts val="1700"/>
              <a:buNone/>
            </a:pPr>
            <a:r>
              <a:rPr lang="en-AU" sz="1700"/>
              <a:t>Now let us understand why a low AUC score represents a bad classifier and vice-versa.</a:t>
            </a:r>
            <a:endParaRPr/>
          </a:p>
          <a:p>
            <a:pPr marL="228600" lvl="0" indent="-120650" algn="l" rtl="0">
              <a:lnSpc>
                <a:spcPct val="100000"/>
              </a:lnSpc>
              <a:spcBef>
                <a:spcPts val="700"/>
              </a:spcBef>
              <a:spcAft>
                <a:spcPts val="0"/>
              </a:spcAft>
              <a:buSzPts val="1700"/>
              <a:buNone/>
            </a:pPr>
            <a:endParaRPr sz="1700"/>
          </a:p>
        </p:txBody>
      </p:sp>
      <p:pic>
        <p:nvPicPr>
          <p:cNvPr id="343" name="Google Shape;343;p25" descr="img"/>
          <p:cNvPicPr preferRelativeResize="0"/>
          <p:nvPr/>
        </p:nvPicPr>
        <p:blipFill rotWithShape="1">
          <a:blip r:embed="rId3">
            <a:alphaModFix/>
          </a:blip>
          <a:srcRect/>
          <a:stretch/>
        </p:blipFill>
        <p:spPr>
          <a:xfrm>
            <a:off x="5279472" y="1058840"/>
            <a:ext cx="5995465" cy="4766580"/>
          </a:xfrm>
          <a:prstGeom prst="rect">
            <a:avLst/>
          </a:prstGeom>
          <a:noFill/>
          <a:ln>
            <a:noFill/>
          </a:ln>
        </p:spPr>
      </p:pic>
      <p:sp>
        <p:nvSpPr>
          <p:cNvPr id="344" name="Google Shape;344;p25"/>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345" name="Google Shape;345;p25"/>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25</a:t>
            </a:fld>
            <a:endParaRPr/>
          </a:p>
        </p:txBody>
      </p:sp>
      <p:pic>
        <p:nvPicPr>
          <p:cNvPr id="346" name="Google Shape;346;p25" descr="Image result for arrow right image"/>
          <p:cNvPicPr preferRelativeResize="0"/>
          <p:nvPr/>
        </p:nvPicPr>
        <p:blipFill rotWithShape="1">
          <a:blip r:embed="rId4">
            <a:alphaModFix/>
          </a:blip>
          <a:srcRect/>
          <a:stretch/>
        </p:blipFill>
        <p:spPr>
          <a:xfrm>
            <a:off x="2298962" y="4531004"/>
            <a:ext cx="1990234" cy="1095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6"/>
          <p:cNvSpPr txBox="1">
            <a:spLocks noGrp="1"/>
          </p:cNvSpPr>
          <p:nvPr>
            <p:ph type="body" idx="1"/>
          </p:nvPr>
        </p:nvSpPr>
        <p:spPr>
          <a:xfrm>
            <a:off x="1251678" y="273377"/>
            <a:ext cx="10178322" cy="5606215"/>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AU" b="1"/>
              <a:t>Advantages of using AUC score</a:t>
            </a:r>
            <a:endParaRPr/>
          </a:p>
          <a:p>
            <a:pPr marL="0" lvl="0" indent="0" algn="l" rtl="0">
              <a:lnSpc>
                <a:spcPct val="110000"/>
              </a:lnSpc>
              <a:spcBef>
                <a:spcPts val="700"/>
              </a:spcBef>
              <a:spcAft>
                <a:spcPts val="0"/>
              </a:spcAft>
              <a:buSzPts val="2000"/>
              <a:buNone/>
            </a:pPr>
            <a:endParaRPr/>
          </a:p>
          <a:p>
            <a:pPr marL="228600" lvl="0" indent="-228600" algn="l" rtl="0">
              <a:lnSpc>
                <a:spcPct val="110000"/>
              </a:lnSpc>
              <a:spcBef>
                <a:spcPts val="700"/>
              </a:spcBef>
              <a:spcAft>
                <a:spcPts val="0"/>
              </a:spcAft>
              <a:buSzPts val="2000"/>
              <a:buChar char="•"/>
            </a:pPr>
            <a:r>
              <a:rPr lang="en-AU"/>
              <a:t>It is useful even if predicted probabilities are not properly calibrated. For instance, our probabilities may lie in the range (0.8, 0.950.8,0.95). This would have no effect on the AUC score.</a:t>
            </a:r>
            <a:endParaRPr/>
          </a:p>
          <a:p>
            <a:pPr marL="228600" lvl="0" indent="-228600" algn="l" rtl="0">
              <a:lnSpc>
                <a:spcPct val="110000"/>
              </a:lnSpc>
              <a:spcBef>
                <a:spcPts val="700"/>
              </a:spcBef>
              <a:spcAft>
                <a:spcPts val="0"/>
              </a:spcAft>
              <a:buSzPts val="2000"/>
              <a:buChar char="•"/>
            </a:pPr>
            <a:r>
              <a:rPr lang="en-AU"/>
              <a:t>Useful metric even if the classes are imbalanced.</a:t>
            </a:r>
            <a:endParaRPr/>
          </a:p>
          <a:p>
            <a:pPr marL="228600" lvl="0" indent="-101600" algn="l" rtl="0">
              <a:lnSpc>
                <a:spcPct val="110000"/>
              </a:lnSpc>
              <a:spcBef>
                <a:spcPts val="700"/>
              </a:spcBef>
              <a:spcAft>
                <a:spcPts val="0"/>
              </a:spcAft>
              <a:buSzPts val="2000"/>
              <a:buNone/>
            </a:pPr>
            <a:endParaRPr/>
          </a:p>
        </p:txBody>
      </p:sp>
      <p:sp>
        <p:nvSpPr>
          <p:cNvPr id="352" name="Google Shape;352;p26"/>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353" name="Google Shape;353;p26"/>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7"/>
          <p:cNvSpPr txBox="1">
            <a:spLocks noGrp="1"/>
          </p:cNvSpPr>
          <p:nvPr>
            <p:ph type="title"/>
          </p:nvPr>
        </p:nvSpPr>
        <p:spPr>
          <a:xfrm>
            <a:off x="1251678" y="158475"/>
            <a:ext cx="10178322" cy="4848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800"/>
              <a:buFont typeface="Impact"/>
              <a:buNone/>
            </a:pPr>
            <a:r>
              <a:rPr lang="en-AU" sz="2800" b="1"/>
              <a:t>CHECKING THE UNDERSTANDING (ROC AND AUC) VIA PLOTTING</a:t>
            </a:r>
            <a:endParaRPr sz="2800"/>
          </a:p>
        </p:txBody>
      </p:sp>
      <p:sp>
        <p:nvSpPr>
          <p:cNvPr id="359" name="Google Shape;359;p27"/>
          <p:cNvSpPr txBox="1">
            <a:spLocks noGrp="1"/>
          </p:cNvSpPr>
          <p:nvPr>
            <p:ph type="ftr" idx="11"/>
          </p:nvPr>
        </p:nvSpPr>
        <p:spPr>
          <a:xfrm>
            <a:off x="6937133" y="6427820"/>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360" name="Google Shape;360;p27"/>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27</a:t>
            </a:fld>
            <a:endParaRPr/>
          </a:p>
        </p:txBody>
      </p:sp>
      <p:pic>
        <p:nvPicPr>
          <p:cNvPr id="361" name="Google Shape;361;p27"/>
          <p:cNvPicPr preferRelativeResize="0">
            <a:picLocks noGrp="1"/>
          </p:cNvPicPr>
          <p:nvPr>
            <p:ph type="body" idx="1"/>
          </p:nvPr>
        </p:nvPicPr>
        <p:blipFill rotWithShape="1">
          <a:blip r:embed="rId3">
            <a:alphaModFix/>
          </a:blip>
          <a:srcRect/>
          <a:stretch/>
        </p:blipFill>
        <p:spPr>
          <a:xfrm>
            <a:off x="1523140" y="920587"/>
            <a:ext cx="3495675" cy="2076450"/>
          </a:xfrm>
          <a:prstGeom prst="rect">
            <a:avLst/>
          </a:prstGeom>
          <a:noFill/>
          <a:ln>
            <a:noFill/>
          </a:ln>
        </p:spPr>
      </p:pic>
      <p:pic>
        <p:nvPicPr>
          <p:cNvPr id="362" name="Google Shape;362;p27"/>
          <p:cNvPicPr preferRelativeResize="0"/>
          <p:nvPr/>
        </p:nvPicPr>
        <p:blipFill rotWithShape="1">
          <a:blip r:embed="rId4">
            <a:alphaModFix/>
          </a:blip>
          <a:srcRect/>
          <a:stretch/>
        </p:blipFill>
        <p:spPr>
          <a:xfrm>
            <a:off x="7096983" y="724999"/>
            <a:ext cx="3571875" cy="2095500"/>
          </a:xfrm>
          <a:prstGeom prst="rect">
            <a:avLst/>
          </a:prstGeom>
          <a:noFill/>
          <a:ln>
            <a:noFill/>
          </a:ln>
        </p:spPr>
      </p:pic>
      <p:pic>
        <p:nvPicPr>
          <p:cNvPr id="363" name="Google Shape;363;p27"/>
          <p:cNvPicPr preferRelativeResize="0"/>
          <p:nvPr/>
        </p:nvPicPr>
        <p:blipFill rotWithShape="1">
          <a:blip r:embed="rId5">
            <a:alphaModFix/>
          </a:blip>
          <a:srcRect/>
          <a:stretch/>
        </p:blipFill>
        <p:spPr>
          <a:xfrm>
            <a:off x="1895475" y="3664402"/>
            <a:ext cx="3209925" cy="2038350"/>
          </a:xfrm>
          <a:prstGeom prst="rect">
            <a:avLst/>
          </a:prstGeom>
          <a:noFill/>
          <a:ln>
            <a:noFill/>
          </a:ln>
        </p:spPr>
      </p:pic>
      <p:sp>
        <p:nvSpPr>
          <p:cNvPr id="364" name="Google Shape;364;p27"/>
          <p:cNvSpPr/>
          <p:nvPr/>
        </p:nvSpPr>
        <p:spPr>
          <a:xfrm>
            <a:off x="990600" y="2951102"/>
            <a:ext cx="4114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200" b="0" i="0" u="none" strike="noStrike" cap="none">
                <a:solidFill>
                  <a:srgbClr val="000000"/>
                </a:solidFill>
                <a:latin typeface="Georgia"/>
                <a:ea typeface="Georgia"/>
                <a:cs typeface="Georgia"/>
                <a:sym typeface="Georgia"/>
              </a:rPr>
              <a:t>This is the best possible ROC curve, as it ranks all positives above all negatives. It has an AUC of 1.0.</a:t>
            </a:r>
            <a:endParaRPr sz="1200">
              <a:solidFill>
                <a:schemeClr val="dk1"/>
              </a:solidFill>
              <a:latin typeface="Gill Sans"/>
              <a:ea typeface="Gill Sans"/>
              <a:cs typeface="Gill Sans"/>
              <a:sym typeface="Gill Sans"/>
            </a:endParaRPr>
          </a:p>
        </p:txBody>
      </p:sp>
      <p:sp>
        <p:nvSpPr>
          <p:cNvPr id="365" name="Google Shape;365;p27"/>
          <p:cNvSpPr/>
          <p:nvPr/>
        </p:nvSpPr>
        <p:spPr>
          <a:xfrm>
            <a:off x="5830206" y="2951102"/>
            <a:ext cx="610542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200">
                <a:solidFill>
                  <a:srgbClr val="000000"/>
                </a:solidFill>
                <a:latin typeface="Georgia"/>
                <a:ea typeface="Georgia"/>
                <a:cs typeface="Georgia"/>
                <a:sym typeface="Georgia"/>
              </a:rPr>
              <a:t>This ROC curve has an AUC between 0 and 0.5, meaning it ranks a random positive example higher than a random negative example less than 50% of the time. The corresponding model actually performs worse than random guessing! If you see an ROC curve like this, it likely indicates there’s a bug in your data.</a:t>
            </a:r>
            <a:endParaRPr sz="1200">
              <a:solidFill>
                <a:schemeClr val="dk1"/>
              </a:solidFill>
              <a:latin typeface="Gill Sans"/>
              <a:ea typeface="Gill Sans"/>
              <a:cs typeface="Gill Sans"/>
              <a:sym typeface="Gill Sans"/>
            </a:endParaRPr>
          </a:p>
        </p:txBody>
      </p:sp>
      <p:sp>
        <p:nvSpPr>
          <p:cNvPr id="366" name="Google Shape;366;p27"/>
          <p:cNvSpPr/>
          <p:nvPr/>
        </p:nvSpPr>
        <p:spPr>
          <a:xfrm>
            <a:off x="806431" y="5954387"/>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200">
                <a:solidFill>
                  <a:srgbClr val="000000"/>
                </a:solidFill>
                <a:latin typeface="Georgia"/>
                <a:ea typeface="Georgia"/>
                <a:cs typeface="Georgia"/>
                <a:sym typeface="Georgia"/>
              </a:rPr>
              <a:t>This ROC curve has an AUC of 0.5, meaning it ranks a random positive example higher than a random negative example 50% of the time. Thus, the corresponding classification model is basically worthless, as its predictive ability is no better than random guessing.</a:t>
            </a:r>
            <a:endParaRPr sz="1200">
              <a:solidFill>
                <a:schemeClr val="dk1"/>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8"/>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372" name="Google Shape;372;p2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28</a:t>
            </a:fld>
            <a:endParaRPr/>
          </a:p>
        </p:txBody>
      </p:sp>
      <p:pic>
        <p:nvPicPr>
          <p:cNvPr id="373" name="Google Shape;373;p28"/>
          <p:cNvPicPr preferRelativeResize="0">
            <a:picLocks noGrp="1"/>
          </p:cNvPicPr>
          <p:nvPr>
            <p:ph type="body" idx="1"/>
          </p:nvPr>
        </p:nvPicPr>
        <p:blipFill rotWithShape="1">
          <a:blip r:embed="rId3">
            <a:alphaModFix/>
          </a:blip>
          <a:srcRect/>
          <a:stretch/>
        </p:blipFill>
        <p:spPr>
          <a:xfrm>
            <a:off x="1860583" y="457503"/>
            <a:ext cx="3629025" cy="2114550"/>
          </a:xfrm>
          <a:prstGeom prst="rect">
            <a:avLst/>
          </a:prstGeom>
          <a:noFill/>
          <a:ln>
            <a:noFill/>
          </a:ln>
        </p:spPr>
      </p:pic>
      <p:sp>
        <p:nvSpPr>
          <p:cNvPr id="374" name="Google Shape;374;p28"/>
          <p:cNvSpPr/>
          <p:nvPr/>
        </p:nvSpPr>
        <p:spPr>
          <a:xfrm>
            <a:off x="5956571" y="861536"/>
            <a:ext cx="609600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a:solidFill>
                  <a:srgbClr val="000000"/>
                </a:solidFill>
                <a:latin typeface="Georgia"/>
                <a:ea typeface="Georgia"/>
                <a:cs typeface="Georgia"/>
                <a:sym typeface="Georgia"/>
              </a:rPr>
              <a:t>This ROC curve has an AUC between 0.5 and 1.0, meaning it ranks a random positive example higher than a random negative example more than 50% of the time. Real-world binary classification AUC values generally fall into this range.</a:t>
            </a:r>
            <a:endParaRPr sz="1400">
              <a:solidFill>
                <a:schemeClr val="dk1"/>
              </a:solidFill>
              <a:latin typeface="Gill Sans"/>
              <a:ea typeface="Gill Sans"/>
              <a:cs typeface="Gill Sans"/>
              <a:sym typeface="Gill Sans"/>
            </a:endParaRPr>
          </a:p>
        </p:txBody>
      </p:sp>
      <p:pic>
        <p:nvPicPr>
          <p:cNvPr id="375" name="Google Shape;375;p28"/>
          <p:cNvPicPr preferRelativeResize="0"/>
          <p:nvPr/>
        </p:nvPicPr>
        <p:blipFill rotWithShape="1">
          <a:blip r:embed="rId4">
            <a:alphaModFix/>
          </a:blip>
          <a:srcRect/>
          <a:stretch/>
        </p:blipFill>
        <p:spPr>
          <a:xfrm>
            <a:off x="1917733" y="3738360"/>
            <a:ext cx="3571875" cy="2105025"/>
          </a:xfrm>
          <a:prstGeom prst="rect">
            <a:avLst/>
          </a:prstGeom>
          <a:noFill/>
          <a:ln>
            <a:noFill/>
          </a:ln>
        </p:spPr>
      </p:pic>
      <p:sp>
        <p:nvSpPr>
          <p:cNvPr id="376" name="Google Shape;376;p28"/>
          <p:cNvSpPr/>
          <p:nvPr/>
        </p:nvSpPr>
        <p:spPr>
          <a:xfrm>
            <a:off x="5762017" y="4091298"/>
            <a:ext cx="609600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a:solidFill>
                  <a:srgbClr val="000000"/>
                </a:solidFill>
                <a:latin typeface="Georgia"/>
                <a:ea typeface="Georgia"/>
                <a:cs typeface="Georgia"/>
                <a:sym typeface="Georgia"/>
              </a:rPr>
              <a:t>This is the worst possible ROC curve; it ranks all negatives above all positives, and has an AUC of 0.0. If you were to reverse every prediction (flip negatives to positives and positives to negatives), you’d actually have a perfect classifier!</a:t>
            </a:r>
            <a:endParaRPr sz="1400">
              <a:solidFill>
                <a:schemeClr val="dk1"/>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9"/>
          <p:cNvSpPr txBox="1">
            <a:spLocks noGrp="1"/>
          </p:cNvSpPr>
          <p:nvPr>
            <p:ph type="title"/>
          </p:nvPr>
        </p:nvSpPr>
        <p:spPr>
          <a:xfrm>
            <a:off x="1251678" y="382385"/>
            <a:ext cx="10178322" cy="7111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590"/>
              <a:buFont typeface="Impact"/>
              <a:buNone/>
            </a:pPr>
            <a:r>
              <a:rPr lang="en-AU" sz="4590"/>
              <a:t>MULTICLASS CLASSIFICATION</a:t>
            </a:r>
            <a:endParaRPr/>
          </a:p>
        </p:txBody>
      </p:sp>
      <p:sp>
        <p:nvSpPr>
          <p:cNvPr id="382" name="Google Shape;382;p29"/>
          <p:cNvSpPr txBox="1">
            <a:spLocks noGrp="1"/>
          </p:cNvSpPr>
          <p:nvPr>
            <p:ph type="body" idx="1"/>
          </p:nvPr>
        </p:nvSpPr>
        <p:spPr>
          <a:xfrm>
            <a:off x="1251678" y="1093509"/>
            <a:ext cx="10178322" cy="478608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000"/>
              <a:buChar char="•"/>
            </a:pPr>
            <a:r>
              <a:rPr lang="en-AU"/>
              <a:t>We use binary classifiers to distinguish between any two classes, but what if you'd like to distinguish between more than two?</a:t>
            </a:r>
            <a:endParaRPr/>
          </a:p>
          <a:p>
            <a:pPr marL="228600" lvl="0" indent="-228600" algn="l" rtl="0">
              <a:lnSpc>
                <a:spcPct val="100000"/>
              </a:lnSpc>
              <a:spcBef>
                <a:spcPts val="700"/>
              </a:spcBef>
              <a:spcAft>
                <a:spcPts val="0"/>
              </a:spcAft>
              <a:buSzPts val="2000"/>
              <a:buChar char="•"/>
            </a:pPr>
            <a:r>
              <a:rPr lang="en-AU"/>
              <a:t>Multiclass classifiers (also called multinomial classifiers) can distinguish between more than two classes.</a:t>
            </a:r>
            <a:endParaRPr/>
          </a:p>
          <a:p>
            <a:pPr marL="228600" lvl="0" indent="-228600" algn="l" rtl="0">
              <a:lnSpc>
                <a:spcPct val="100000"/>
              </a:lnSpc>
              <a:spcBef>
                <a:spcPts val="700"/>
              </a:spcBef>
              <a:spcAft>
                <a:spcPts val="0"/>
              </a:spcAft>
              <a:buSzPts val="2000"/>
              <a:buChar char="•"/>
            </a:pPr>
            <a:r>
              <a:rPr lang="en-AU"/>
              <a:t>Some algorithms (such as Random Forest classifiers or naive Bayes classifiers) are capable of handling multiple classes directly. Others (such as Support Vector Machine classifiers or Linear classifiers) are strictly binary classifiers. </a:t>
            </a:r>
            <a:endParaRPr/>
          </a:p>
          <a:p>
            <a:pPr marL="228600" lvl="0" indent="-228600" algn="l" rtl="0">
              <a:lnSpc>
                <a:spcPct val="100000"/>
              </a:lnSpc>
              <a:spcBef>
                <a:spcPts val="700"/>
              </a:spcBef>
              <a:spcAft>
                <a:spcPts val="0"/>
              </a:spcAft>
              <a:buSzPts val="2000"/>
              <a:buChar char="•"/>
            </a:pPr>
            <a:r>
              <a:rPr lang="en-AU"/>
              <a:t>However, there are various strategies that you can use to perform multiclass classification using multiple binary classifiers. </a:t>
            </a:r>
            <a:endParaRPr/>
          </a:p>
          <a:p>
            <a:pPr marL="228600" lvl="0" indent="-228600" algn="l" rtl="0">
              <a:lnSpc>
                <a:spcPct val="100000"/>
              </a:lnSpc>
              <a:spcBef>
                <a:spcPts val="700"/>
              </a:spcBef>
              <a:spcAft>
                <a:spcPts val="0"/>
              </a:spcAft>
              <a:buSzPts val="2000"/>
              <a:buChar char="•"/>
            </a:pPr>
            <a:r>
              <a:rPr lang="en-AU"/>
              <a:t>If you'd like to develop a system that classifies images of digit into 12 classes (from 0 to 11) you'll	need to	train 12 binary classifiers, and make one for every classifier (such as 4–detector, 5-detector, 6-detector and so on), and then you'll need to get the DS, the  “decision score,” of every classifier for the image.  Then, you'll choose	the highest score	classifier.	We call this the OvA strategy: “one versus-all.” </a:t>
            </a:r>
            <a:endParaRPr/>
          </a:p>
        </p:txBody>
      </p:sp>
      <p:sp>
        <p:nvSpPr>
          <p:cNvPr id="383" name="Google Shape;383;p29"/>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384" name="Google Shape;384;p29"/>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
          <p:cNvSpPr txBox="1">
            <a:spLocks noGrp="1"/>
          </p:cNvSpPr>
          <p:nvPr>
            <p:ph type="title"/>
          </p:nvPr>
        </p:nvSpPr>
        <p:spPr>
          <a:xfrm>
            <a:off x="1251678" y="382385"/>
            <a:ext cx="10178322" cy="76768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590"/>
              <a:buFont typeface="Impact"/>
              <a:buNone/>
            </a:pPr>
            <a:r>
              <a:rPr lang="en-AU" sz="4590"/>
              <a:t>WHAT IS CLASSIFICATION?</a:t>
            </a:r>
            <a:endParaRPr/>
          </a:p>
        </p:txBody>
      </p:sp>
      <p:sp>
        <p:nvSpPr>
          <p:cNvPr id="132" name="Google Shape;132;p3"/>
          <p:cNvSpPr txBox="1">
            <a:spLocks noGrp="1"/>
          </p:cNvSpPr>
          <p:nvPr>
            <p:ph type="body" idx="1"/>
          </p:nvPr>
        </p:nvSpPr>
        <p:spPr>
          <a:xfrm>
            <a:off x="1251678" y="1150071"/>
            <a:ext cx="10178322" cy="5225608"/>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Classification is a central topic in machine learning that has to do with teaching machines how to group together data by particular criteria. </a:t>
            </a:r>
            <a:endParaRPr/>
          </a:p>
          <a:p>
            <a:pPr marL="228600" lvl="0" indent="-228600" algn="l" rtl="0">
              <a:lnSpc>
                <a:spcPct val="110000"/>
              </a:lnSpc>
              <a:spcBef>
                <a:spcPts val="700"/>
              </a:spcBef>
              <a:spcAft>
                <a:spcPts val="0"/>
              </a:spcAft>
              <a:buSzPts val="2000"/>
              <a:buChar char="•"/>
            </a:pPr>
            <a:r>
              <a:rPr lang="en-AU"/>
              <a:t>It is different from regression in the sense that target variables in classification are discrete in nature while in regression they are continuous. </a:t>
            </a:r>
            <a:endParaRPr/>
          </a:p>
          <a:p>
            <a:pPr marL="228600" lvl="0" indent="-228600" algn="l" rtl="0">
              <a:lnSpc>
                <a:spcPct val="110000"/>
              </a:lnSpc>
              <a:spcBef>
                <a:spcPts val="700"/>
              </a:spcBef>
              <a:spcAft>
                <a:spcPts val="0"/>
              </a:spcAft>
              <a:buSzPts val="2000"/>
              <a:buChar char="•"/>
            </a:pPr>
            <a:r>
              <a:rPr lang="en-AU"/>
              <a:t>Remember that both regression and classification fall into the category of supervised learning approaches.</a:t>
            </a:r>
            <a:endParaRPr/>
          </a:p>
          <a:p>
            <a:pPr marL="228600" lvl="0" indent="-228600" algn="l" rtl="0">
              <a:lnSpc>
                <a:spcPct val="110000"/>
              </a:lnSpc>
              <a:spcBef>
                <a:spcPts val="700"/>
              </a:spcBef>
              <a:spcAft>
                <a:spcPts val="0"/>
              </a:spcAft>
              <a:buSzPts val="2000"/>
              <a:buChar char="•"/>
            </a:pPr>
            <a:r>
              <a:rPr lang="en-AU"/>
              <a:t>There is an also an unsupervised version of the classification, called clustering where computers find shared characteristics by which to group data when categories are not specified (we will encounter it later, not in this concept).</a:t>
            </a:r>
            <a:endParaRPr/>
          </a:p>
        </p:txBody>
      </p:sp>
      <p:sp>
        <p:nvSpPr>
          <p:cNvPr id="133" name="Google Shape;133;p3"/>
          <p:cNvSpPr txBox="1">
            <a:spLocks noGrp="1"/>
          </p:cNvSpPr>
          <p:nvPr>
            <p:ph type="ftr" idx="11"/>
          </p:nvPr>
        </p:nvSpPr>
        <p:spPr>
          <a:xfrm>
            <a:off x="-533400" y="6450876"/>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134" name="Google Shape;134;p3"/>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3</a:t>
            </a:fld>
            <a:endParaRPr/>
          </a:p>
        </p:txBody>
      </p:sp>
      <p:pic>
        <p:nvPicPr>
          <p:cNvPr id="135" name="Google Shape;135;p3"/>
          <p:cNvPicPr preferRelativeResize="0"/>
          <p:nvPr/>
        </p:nvPicPr>
        <p:blipFill rotWithShape="1">
          <a:blip r:embed="rId3">
            <a:alphaModFix/>
          </a:blip>
          <a:srcRect/>
          <a:stretch/>
        </p:blipFill>
        <p:spPr>
          <a:xfrm>
            <a:off x="3581400" y="4526754"/>
            <a:ext cx="6052794" cy="219472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sp>
        <p:nvSpPr>
          <p:cNvPr id="389" name="Google Shape;389;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90" name="Google Shape;390;p30"/>
          <p:cNvSpPr/>
          <p:nvPr/>
        </p:nvSpPr>
        <p:spPr>
          <a:xfrm>
            <a:off x="0"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7548664" y="0"/>
            <a:ext cx="4643336" cy="6858000"/>
          </a:xfrm>
          <a:custGeom>
            <a:avLst/>
            <a:gdLst/>
            <a:ahLst/>
            <a:cxnLst/>
            <a:rect l="l" t="t" r="r" b="b"/>
            <a:pathLst>
              <a:path w="3025" h="4320" extrusionOk="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pic>
        <p:nvPicPr>
          <p:cNvPr id="392" name="Google Shape;392;p30" descr="onevsall"/>
          <p:cNvPicPr preferRelativeResize="0"/>
          <p:nvPr/>
        </p:nvPicPr>
        <p:blipFill rotWithShape="1">
          <a:blip r:embed="rId3">
            <a:alphaModFix/>
          </a:blip>
          <a:srcRect/>
          <a:stretch/>
        </p:blipFill>
        <p:spPr>
          <a:xfrm>
            <a:off x="926927" y="1405449"/>
            <a:ext cx="5978273" cy="3736420"/>
          </a:xfrm>
          <a:prstGeom prst="rect">
            <a:avLst/>
          </a:prstGeom>
          <a:noFill/>
          <a:ln>
            <a:noFill/>
          </a:ln>
        </p:spPr>
      </p:pic>
      <p:sp>
        <p:nvSpPr>
          <p:cNvPr id="393" name="Google Shape;393;p30"/>
          <p:cNvSpPr txBox="1">
            <a:spLocks noGrp="1"/>
          </p:cNvSpPr>
          <p:nvPr>
            <p:ph type="body" idx="1"/>
          </p:nvPr>
        </p:nvSpPr>
        <p:spPr>
          <a:xfrm>
            <a:off x="8339327" y="496111"/>
            <a:ext cx="3353319" cy="5383482"/>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800"/>
              <a:buChar char="•"/>
            </a:pPr>
            <a:r>
              <a:rPr lang="en-AU" sz="1800">
                <a:solidFill>
                  <a:schemeClr val="lt1"/>
                </a:solidFill>
              </a:rPr>
              <a:t>For example, you have a situation at hand to classify shapes like triangles, squares and crosses. </a:t>
            </a:r>
            <a:endParaRPr/>
          </a:p>
          <a:p>
            <a:pPr marL="228600" lvl="0" indent="-228600" algn="l" rtl="0">
              <a:lnSpc>
                <a:spcPct val="100000"/>
              </a:lnSpc>
              <a:spcBef>
                <a:spcPts val="700"/>
              </a:spcBef>
              <a:spcAft>
                <a:spcPts val="0"/>
              </a:spcAft>
              <a:buSzPts val="1800"/>
              <a:buChar char="•"/>
            </a:pPr>
            <a:r>
              <a:rPr lang="en-AU" sz="1800">
                <a:solidFill>
                  <a:schemeClr val="lt1"/>
                </a:solidFill>
              </a:rPr>
              <a:t>So for this classification problem, you will make 3 logistic classifiers. The first classifier will classify triangles as 1s and the other classes as 0s. </a:t>
            </a:r>
            <a:endParaRPr/>
          </a:p>
          <a:p>
            <a:pPr marL="228600" lvl="0" indent="-228600" algn="l" rtl="0">
              <a:lnSpc>
                <a:spcPct val="100000"/>
              </a:lnSpc>
              <a:spcBef>
                <a:spcPts val="700"/>
              </a:spcBef>
              <a:spcAft>
                <a:spcPts val="0"/>
              </a:spcAft>
              <a:buSzPts val="1800"/>
              <a:buChar char="•"/>
            </a:pPr>
            <a:r>
              <a:rPr lang="en-AU" sz="1800">
                <a:solidFill>
                  <a:schemeClr val="lt1"/>
                </a:solidFill>
              </a:rPr>
              <a:t>Similarly, the second classifier will classify squares as 1s and other classes as 0s and the third one will classify crosses as 1s and other classes as 0s.</a:t>
            </a:r>
            <a:endParaRPr/>
          </a:p>
          <a:p>
            <a:pPr marL="228600" lvl="0" indent="-228600" algn="l" rtl="0">
              <a:lnSpc>
                <a:spcPct val="100000"/>
              </a:lnSpc>
              <a:spcBef>
                <a:spcPts val="700"/>
              </a:spcBef>
              <a:spcAft>
                <a:spcPts val="0"/>
              </a:spcAft>
              <a:buSzPts val="1800"/>
              <a:buChar char="•"/>
            </a:pPr>
            <a:r>
              <a:rPr lang="en-AU" sz="1800">
                <a:solidFill>
                  <a:schemeClr val="lt1"/>
                </a:solidFill>
              </a:rPr>
              <a:t> We combine these three classifiers and obtain a single classifier which can now classify shapes into any of the three classes.</a:t>
            </a:r>
            <a:endParaRPr/>
          </a:p>
        </p:txBody>
      </p:sp>
      <p:sp>
        <p:nvSpPr>
          <p:cNvPr id="394" name="Google Shape;394;p30"/>
          <p:cNvSpPr txBox="1">
            <a:spLocks noGrp="1"/>
          </p:cNvSpPr>
          <p:nvPr>
            <p:ph type="ftr" idx="11"/>
          </p:nvPr>
        </p:nvSpPr>
        <p:spPr>
          <a:xfrm>
            <a:off x="926926" y="6375679"/>
            <a:ext cx="5978273"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395" name="Google Shape;395;p30"/>
          <p:cNvSpPr txBox="1">
            <a:spLocks noGrp="1"/>
          </p:cNvSpPr>
          <p:nvPr>
            <p:ph type="sldNum" idx="12"/>
          </p:nvPr>
        </p:nvSpPr>
        <p:spPr>
          <a:xfrm>
            <a:off x="10783874" y="6375679"/>
            <a:ext cx="646126"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solidFill>
                  <a:srgbClr val="D8D8D8"/>
                </a:solidFill>
              </a:rPr>
              <a:t>30</a:t>
            </a:fld>
            <a:endParaRPr>
              <a:solidFill>
                <a:srgbClr val="D8D8D8"/>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1"/>
          <p:cNvSpPr txBox="1">
            <a:spLocks noGrp="1"/>
          </p:cNvSpPr>
          <p:nvPr>
            <p:ph type="body" idx="1"/>
          </p:nvPr>
        </p:nvSpPr>
        <p:spPr>
          <a:xfrm>
            <a:off x="1251678" y="525295"/>
            <a:ext cx="10178322" cy="5354298"/>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The other method is to train a binary classifier for each pair of digits; for example, one for 5s and 6s and another one for 5s and 7s. — we call this method OvO, “one-versus-one”— to count how many classifiers you'll need, based on the number of classes that use the following equation: “N = number of classes”. </a:t>
            </a:r>
            <a:endParaRPr/>
          </a:p>
          <a:p>
            <a:pPr marL="228600" lvl="0" indent="-101600" algn="l" rtl="0">
              <a:lnSpc>
                <a:spcPct val="110000"/>
              </a:lnSpc>
              <a:spcBef>
                <a:spcPts val="700"/>
              </a:spcBef>
              <a:spcAft>
                <a:spcPts val="0"/>
              </a:spcAft>
              <a:buSzPts val="2000"/>
              <a:buNone/>
            </a:pPr>
            <a:endParaRPr/>
          </a:p>
          <a:p>
            <a:pPr marL="0" lvl="0" indent="0" algn="ctr" rtl="0">
              <a:lnSpc>
                <a:spcPct val="110000"/>
              </a:lnSpc>
              <a:spcBef>
                <a:spcPts val="700"/>
              </a:spcBef>
              <a:spcAft>
                <a:spcPts val="0"/>
              </a:spcAft>
              <a:buSzPts val="2000"/>
              <a:buNone/>
            </a:pPr>
            <a:r>
              <a:rPr lang="en-AU"/>
              <a:t>N*(N-1)/2</a:t>
            </a:r>
            <a:endParaRPr/>
          </a:p>
          <a:p>
            <a:pPr marL="0" lvl="0" indent="0" algn="l" rtl="0">
              <a:lnSpc>
                <a:spcPct val="110000"/>
              </a:lnSpc>
              <a:spcBef>
                <a:spcPts val="700"/>
              </a:spcBef>
              <a:spcAft>
                <a:spcPts val="0"/>
              </a:spcAft>
              <a:buSzPts val="2000"/>
              <a:buNone/>
            </a:pPr>
            <a:r>
              <a:rPr lang="en-AU"/>
              <a:t>If you'd like to use this technique with the MNIST Dataset, Then 10 * (10-1)/2, the output will be 45 classifiers, “binary classifiers”. </a:t>
            </a:r>
            <a:endParaRPr/>
          </a:p>
        </p:txBody>
      </p:sp>
      <p:sp>
        <p:nvSpPr>
          <p:cNvPr id="401" name="Google Shape;401;p31"/>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02" name="Google Shape;402;p31"/>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2"/>
          <p:cNvSpPr txBox="1">
            <a:spLocks noGrp="1"/>
          </p:cNvSpPr>
          <p:nvPr>
            <p:ph type="title"/>
          </p:nvPr>
        </p:nvSpPr>
        <p:spPr>
          <a:xfrm>
            <a:off x="1251678" y="382385"/>
            <a:ext cx="10178322" cy="7111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590"/>
              <a:buFont typeface="Impact"/>
              <a:buNone/>
            </a:pPr>
            <a:r>
              <a:rPr lang="en-AU" sz="4590"/>
              <a:t>WHAT IS REGRESSION?</a:t>
            </a:r>
            <a:endParaRPr/>
          </a:p>
        </p:txBody>
      </p:sp>
      <p:sp>
        <p:nvSpPr>
          <p:cNvPr id="408" name="Google Shape;408;p32"/>
          <p:cNvSpPr txBox="1">
            <a:spLocks noGrp="1"/>
          </p:cNvSpPr>
          <p:nvPr>
            <p:ph type="body" idx="1"/>
          </p:nvPr>
        </p:nvSpPr>
        <p:spPr>
          <a:xfrm>
            <a:off x="1251678" y="1093509"/>
            <a:ext cx="10178322" cy="4786083"/>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Regression is one of the most important statistical and machine learning tools. </a:t>
            </a:r>
            <a:endParaRPr/>
          </a:p>
          <a:p>
            <a:pPr marL="228600" lvl="0" indent="-228600" algn="l" rtl="0">
              <a:lnSpc>
                <a:spcPct val="110000"/>
              </a:lnSpc>
              <a:spcBef>
                <a:spcPts val="700"/>
              </a:spcBef>
              <a:spcAft>
                <a:spcPts val="0"/>
              </a:spcAft>
              <a:buSzPts val="2000"/>
              <a:buChar char="•"/>
            </a:pPr>
            <a:r>
              <a:rPr lang="en-AU"/>
              <a:t>We would not be wrong to say that the journey of machine learning starts from regression.</a:t>
            </a:r>
            <a:endParaRPr/>
          </a:p>
          <a:p>
            <a:pPr marL="228600" lvl="0" indent="-228600" algn="l" rtl="0">
              <a:lnSpc>
                <a:spcPct val="110000"/>
              </a:lnSpc>
              <a:spcBef>
                <a:spcPts val="700"/>
              </a:spcBef>
              <a:spcAft>
                <a:spcPts val="0"/>
              </a:spcAft>
              <a:buSzPts val="2000"/>
              <a:buChar char="•"/>
            </a:pPr>
            <a:r>
              <a:rPr lang="en-AU"/>
              <a:t> It may be defined as the parametric technique that allows us to make decisions based upon data or in other words allows us to make predictions based upon data by learning the relationship between input and output variables. </a:t>
            </a:r>
            <a:endParaRPr/>
          </a:p>
          <a:p>
            <a:pPr marL="228600" lvl="0" indent="-228600" algn="l" rtl="0">
              <a:lnSpc>
                <a:spcPct val="110000"/>
              </a:lnSpc>
              <a:spcBef>
                <a:spcPts val="700"/>
              </a:spcBef>
              <a:spcAft>
                <a:spcPts val="0"/>
              </a:spcAft>
              <a:buSzPts val="2000"/>
              <a:buChar char="•"/>
            </a:pPr>
            <a:r>
              <a:rPr lang="en-AU"/>
              <a:t>Here, the output variables dependent on the input variables, are continuous-valued real numbers. </a:t>
            </a:r>
            <a:endParaRPr/>
          </a:p>
          <a:p>
            <a:pPr marL="228600" lvl="0" indent="-228600" algn="l" rtl="0">
              <a:lnSpc>
                <a:spcPct val="110000"/>
              </a:lnSpc>
              <a:spcBef>
                <a:spcPts val="700"/>
              </a:spcBef>
              <a:spcAft>
                <a:spcPts val="0"/>
              </a:spcAft>
              <a:buSzPts val="2000"/>
              <a:buChar char="•"/>
            </a:pPr>
            <a:r>
              <a:rPr lang="en-AU"/>
              <a:t>In regression, the relationship between input and output variables matters and it helps us in understanding how the value of the output variable changes with the change of input variable.</a:t>
            </a:r>
            <a:endParaRPr/>
          </a:p>
          <a:p>
            <a:pPr marL="228600" lvl="0" indent="-228600" algn="l" rtl="0">
              <a:lnSpc>
                <a:spcPct val="110000"/>
              </a:lnSpc>
              <a:spcBef>
                <a:spcPts val="700"/>
              </a:spcBef>
              <a:spcAft>
                <a:spcPts val="0"/>
              </a:spcAft>
              <a:buSzPts val="2000"/>
              <a:buChar char="•"/>
            </a:pPr>
            <a:r>
              <a:rPr lang="en-AU"/>
              <a:t>Regression is frequently used for prediction of prices, economics, variations, and so on.</a:t>
            </a:r>
            <a:endParaRPr/>
          </a:p>
          <a:p>
            <a:pPr marL="228600" lvl="0" indent="-101600" algn="l" rtl="0">
              <a:lnSpc>
                <a:spcPct val="110000"/>
              </a:lnSpc>
              <a:spcBef>
                <a:spcPts val="700"/>
              </a:spcBef>
              <a:spcAft>
                <a:spcPts val="0"/>
              </a:spcAft>
              <a:buSzPts val="2000"/>
              <a:buNone/>
            </a:pPr>
            <a:endParaRPr/>
          </a:p>
        </p:txBody>
      </p:sp>
      <p:sp>
        <p:nvSpPr>
          <p:cNvPr id="409" name="Google Shape;409;p32"/>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10" name="Google Shape;410;p32"/>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3"/>
          <p:cNvSpPr txBox="1">
            <a:spLocks noGrp="1"/>
          </p:cNvSpPr>
          <p:nvPr>
            <p:ph type="title"/>
          </p:nvPr>
        </p:nvSpPr>
        <p:spPr>
          <a:xfrm>
            <a:off x="1251678" y="134342"/>
            <a:ext cx="10178322" cy="68284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3600"/>
              <a:buFont typeface="Impact"/>
              <a:buNone/>
            </a:pPr>
            <a:r>
              <a:rPr lang="en-AU" sz="3600"/>
              <a:t>LET US KNOW OUR REGRESSION MORE ..</a:t>
            </a:r>
            <a:endParaRPr/>
          </a:p>
        </p:txBody>
      </p:sp>
      <p:sp>
        <p:nvSpPr>
          <p:cNvPr id="416" name="Google Shape;416;p33"/>
          <p:cNvSpPr txBox="1">
            <a:spLocks noGrp="1"/>
          </p:cNvSpPr>
          <p:nvPr>
            <p:ph type="body" idx="1"/>
          </p:nvPr>
        </p:nvSpPr>
        <p:spPr>
          <a:xfrm>
            <a:off x="1251678" y="817187"/>
            <a:ext cx="10178322" cy="5558492"/>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In simple linear regression, we establish a relationship between the target variable and input variables by fitting a line, known as the regression line.</a:t>
            </a:r>
            <a:endParaRPr/>
          </a:p>
          <a:p>
            <a:pPr marL="228600" lvl="0" indent="-228600" algn="l" rtl="0">
              <a:lnSpc>
                <a:spcPct val="110000"/>
              </a:lnSpc>
              <a:spcBef>
                <a:spcPts val="700"/>
              </a:spcBef>
              <a:spcAft>
                <a:spcPts val="0"/>
              </a:spcAft>
              <a:buSzPts val="2000"/>
              <a:buChar char="•"/>
            </a:pPr>
            <a:r>
              <a:rPr lang="en-AU"/>
              <a:t>In general, a line can be represented by linear equation y = mx + b.  Where y is the dependent variable, x is the independent variable, m is the slope, b is the intercept.</a:t>
            </a:r>
            <a:endParaRPr/>
          </a:p>
          <a:p>
            <a:pPr marL="228600" lvl="0" indent="-228600" algn="l" rtl="0">
              <a:lnSpc>
                <a:spcPct val="110000"/>
              </a:lnSpc>
              <a:spcBef>
                <a:spcPts val="700"/>
              </a:spcBef>
              <a:spcAft>
                <a:spcPts val="0"/>
              </a:spcAft>
              <a:buSzPts val="2000"/>
              <a:buChar char="•"/>
            </a:pPr>
            <a:r>
              <a:rPr lang="en-AU"/>
              <a:t>In machine learning, we rewrite our equation as </a:t>
            </a:r>
            <a:r>
              <a:rPr lang="en-AU" b="1"/>
              <a:t>y(x) = Θ</a:t>
            </a:r>
            <a:r>
              <a:rPr lang="en-AU" b="1" baseline="-25000"/>
              <a:t>0 </a:t>
            </a:r>
            <a:r>
              <a:rPr lang="en-AU" b="1"/>
              <a:t>+Θ</a:t>
            </a:r>
            <a:r>
              <a:rPr lang="en-AU" b="1" baseline="-25000"/>
              <a:t>1</a:t>
            </a:r>
            <a:r>
              <a:rPr lang="en-AU" b="1"/>
              <a:t> </a:t>
            </a:r>
            <a:r>
              <a:rPr lang="en-AU"/>
              <a:t>where </a:t>
            </a:r>
            <a:r>
              <a:rPr lang="en-AU" b="1"/>
              <a:t>Θ</a:t>
            </a:r>
            <a:r>
              <a:rPr lang="en-AU" b="1" baseline="-25000"/>
              <a:t>i’s</a:t>
            </a:r>
            <a:r>
              <a:rPr lang="en-AU"/>
              <a:t> are the parameters of the model, x is the input, and y is the target variable. This is the standard notation in machine learning and makes it easier to add more dimensions.</a:t>
            </a:r>
            <a:endParaRPr/>
          </a:p>
          <a:p>
            <a:pPr marL="228600" lvl="0" indent="-228600" algn="l" rtl="0">
              <a:lnSpc>
                <a:spcPct val="110000"/>
              </a:lnSpc>
              <a:spcBef>
                <a:spcPts val="700"/>
              </a:spcBef>
              <a:spcAft>
                <a:spcPts val="0"/>
              </a:spcAft>
              <a:buSzPts val="2000"/>
              <a:buChar char="•"/>
            </a:pPr>
            <a:r>
              <a:rPr lang="en-AU"/>
              <a:t>We can simply add variables Θ</a:t>
            </a:r>
            <a:r>
              <a:rPr lang="en-AU" baseline="-25000"/>
              <a:t>2</a:t>
            </a:r>
            <a:r>
              <a:rPr lang="en-AU"/>
              <a:t>, Θ</a:t>
            </a:r>
            <a:r>
              <a:rPr lang="en-AU" baseline="-25000"/>
              <a:t>3</a:t>
            </a:r>
            <a:r>
              <a:rPr lang="en-AU"/>
              <a:t>, …Θ</a:t>
            </a:r>
            <a:r>
              <a:rPr lang="en-AU" baseline="-25000"/>
              <a:t>n</a:t>
            </a:r>
            <a:r>
              <a:rPr lang="en-AU"/>
              <a:t> and x</a:t>
            </a:r>
            <a:r>
              <a:rPr lang="en-AU" baseline="-25000"/>
              <a:t>2</a:t>
            </a:r>
            <a:r>
              <a:rPr lang="en-AU"/>
              <a:t>, x</a:t>
            </a:r>
            <a:r>
              <a:rPr lang="en-AU" baseline="-25000"/>
              <a:t>3</a:t>
            </a:r>
            <a:r>
              <a:rPr lang="en-AU"/>
              <a:t> ​… as we add more dimensions. Different values of Θ</a:t>
            </a:r>
            <a:r>
              <a:rPr lang="en-AU" baseline="-25000"/>
              <a:t>0</a:t>
            </a:r>
            <a:r>
              <a:rPr lang="en-AU"/>
              <a:t>, Θ</a:t>
            </a:r>
            <a:r>
              <a:rPr lang="en-AU" baseline="-25000"/>
              <a:t>1 </a:t>
            </a:r>
            <a:r>
              <a:rPr lang="en-AU"/>
              <a:t>will give us different lines of fit.</a:t>
            </a:r>
            <a:endParaRPr/>
          </a:p>
          <a:p>
            <a:pPr marL="228600" lvl="0" indent="-228600" algn="l" rtl="0">
              <a:lnSpc>
                <a:spcPct val="110000"/>
              </a:lnSpc>
              <a:spcBef>
                <a:spcPts val="700"/>
              </a:spcBef>
              <a:spcAft>
                <a:spcPts val="0"/>
              </a:spcAft>
              <a:buSzPts val="2000"/>
              <a:buChar char="•"/>
            </a:pPr>
            <a:r>
              <a:rPr lang="en-AU"/>
              <a:t>Each of the values of the parameters determine what predictions the model will make. For example, let's consider (Θ</a:t>
            </a:r>
            <a:r>
              <a:rPr lang="en-AU" baseline="-25000"/>
              <a:t>0</a:t>
            </a:r>
            <a:r>
              <a:rPr lang="en-AU"/>
              <a:t>, Θ</a:t>
            </a:r>
            <a:r>
              <a:rPr lang="en-AU" baseline="-25000"/>
              <a:t>1) </a:t>
            </a:r>
            <a:r>
              <a:rPr lang="en-AU"/>
              <a:t>=(0.0,0.2), and the first data point, where X=3456 and </a:t>
            </a:r>
            <a:r>
              <a:rPr lang="en-AU" i="1"/>
              <a:t> y</a:t>
            </a:r>
            <a:r>
              <a:rPr lang="en-AU" i="1" baseline="-25000"/>
              <a:t>true</a:t>
            </a:r>
            <a:r>
              <a:rPr lang="en-AU" i="1"/>
              <a:t>​=600. </a:t>
            </a:r>
            <a:endParaRPr/>
          </a:p>
          <a:p>
            <a:pPr marL="228600" lvl="0" indent="-228600" algn="l" rtl="0">
              <a:lnSpc>
                <a:spcPct val="110000"/>
              </a:lnSpc>
              <a:spcBef>
                <a:spcPts val="700"/>
              </a:spcBef>
              <a:spcAft>
                <a:spcPts val="0"/>
              </a:spcAft>
              <a:buSzPts val="2000"/>
              <a:buChar char="•"/>
            </a:pPr>
            <a:r>
              <a:rPr lang="en-AU"/>
              <a:t>The prediction made by the model, </a:t>
            </a:r>
            <a:r>
              <a:rPr lang="en-AU" b="1"/>
              <a:t>y(x) = 0.0 + 0.2*3456 = 691.2</a:t>
            </a:r>
            <a:endParaRPr/>
          </a:p>
          <a:p>
            <a:pPr marL="228600" lvl="0" indent="-228600" algn="l" rtl="0">
              <a:lnSpc>
                <a:spcPct val="110000"/>
              </a:lnSpc>
              <a:spcBef>
                <a:spcPts val="700"/>
              </a:spcBef>
              <a:spcAft>
                <a:spcPts val="0"/>
              </a:spcAft>
              <a:buSzPts val="2000"/>
              <a:buChar char="•"/>
            </a:pPr>
            <a:r>
              <a:rPr lang="en-AU"/>
              <a:t>If instead the weights were (Θ</a:t>
            </a:r>
            <a:r>
              <a:rPr lang="en-AU" baseline="-25000"/>
              <a:t>0</a:t>
            </a:r>
            <a:r>
              <a:rPr lang="en-AU"/>
              <a:t>, Θ</a:t>
            </a:r>
            <a:r>
              <a:rPr lang="en-AU" baseline="-25000"/>
              <a:t>1</a:t>
            </a:r>
            <a:r>
              <a:rPr lang="en-AU"/>
              <a:t>)= (80.0, 0.15)</a:t>
            </a:r>
            <a:r>
              <a:rPr lang="en-AU" i="1"/>
              <a:t> , </a:t>
            </a:r>
            <a:r>
              <a:rPr lang="en-AU"/>
              <a:t>then the prediction would be </a:t>
            </a:r>
            <a:r>
              <a:rPr lang="en-AU" b="1"/>
              <a:t>y(x)=80.0+0.15∗3456=598.4</a:t>
            </a:r>
            <a:r>
              <a:rPr lang="en-AU"/>
              <a:t>, which is much closer to the y</a:t>
            </a:r>
            <a:r>
              <a:rPr lang="en-AU" baseline="-25000"/>
              <a:t>true</a:t>
            </a:r>
            <a:r>
              <a:rPr lang="en-AU"/>
              <a:t>=600.</a:t>
            </a:r>
            <a:endParaRPr/>
          </a:p>
          <a:p>
            <a:pPr marL="228600" lvl="0" indent="-101600" algn="l" rtl="0">
              <a:lnSpc>
                <a:spcPct val="110000"/>
              </a:lnSpc>
              <a:spcBef>
                <a:spcPts val="700"/>
              </a:spcBef>
              <a:spcAft>
                <a:spcPts val="0"/>
              </a:spcAft>
              <a:buSzPts val="2000"/>
              <a:buNone/>
            </a:pPr>
            <a:endParaRPr/>
          </a:p>
        </p:txBody>
      </p:sp>
      <p:sp>
        <p:nvSpPr>
          <p:cNvPr id="417" name="Google Shape;417;p33"/>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18" name="Google Shape;418;p33"/>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4"/>
          <p:cNvSpPr txBox="1">
            <a:spLocks noGrp="1"/>
          </p:cNvSpPr>
          <p:nvPr>
            <p:ph type="body" idx="1"/>
          </p:nvPr>
        </p:nvSpPr>
        <p:spPr>
          <a:xfrm>
            <a:off x="1251678" y="348793"/>
            <a:ext cx="10178322" cy="5901178"/>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This difference between the actual value of the target and the predicted value is called the </a:t>
            </a:r>
            <a:r>
              <a:rPr lang="en-AU" b="1"/>
              <a:t>residual</a:t>
            </a:r>
            <a:r>
              <a:rPr lang="en-AU"/>
              <a:t>. </a:t>
            </a:r>
            <a:endParaRPr/>
          </a:p>
          <a:p>
            <a:pPr marL="228600" lvl="0" indent="-228600" algn="l" rtl="0">
              <a:lnSpc>
                <a:spcPct val="110000"/>
              </a:lnSpc>
              <a:spcBef>
                <a:spcPts val="700"/>
              </a:spcBef>
              <a:spcAft>
                <a:spcPts val="0"/>
              </a:spcAft>
              <a:buSzPts val="2000"/>
              <a:buChar char="•"/>
            </a:pPr>
            <a:r>
              <a:rPr lang="en-AU"/>
              <a:t>You should always select the line with the least residual as the line fits the data points appropriately.</a:t>
            </a:r>
            <a:endParaRPr/>
          </a:p>
          <a:p>
            <a:pPr marL="228600" lvl="0" indent="-228600" algn="l" rtl="0">
              <a:lnSpc>
                <a:spcPct val="110000"/>
              </a:lnSpc>
              <a:spcBef>
                <a:spcPts val="700"/>
              </a:spcBef>
              <a:spcAft>
                <a:spcPts val="0"/>
              </a:spcAft>
              <a:buSzPts val="2000"/>
              <a:buChar char="•"/>
            </a:pPr>
            <a:r>
              <a:rPr lang="en-AU"/>
              <a:t>To put it more formally the residual </a:t>
            </a:r>
            <a:r>
              <a:rPr lang="en-AU" b="1"/>
              <a:t>ε = y</a:t>
            </a:r>
            <a:r>
              <a:rPr lang="en-AU" b="1" baseline="-25000"/>
              <a:t>true </a:t>
            </a:r>
            <a:r>
              <a:rPr lang="en-AU" b="1"/>
              <a:t>– y</a:t>
            </a:r>
            <a:r>
              <a:rPr lang="en-AU" b="1" baseline="-25000"/>
              <a:t>pred.</a:t>
            </a:r>
            <a:endParaRPr/>
          </a:p>
          <a:p>
            <a:pPr marL="228600" lvl="0" indent="-101600" algn="l" rtl="0">
              <a:lnSpc>
                <a:spcPct val="110000"/>
              </a:lnSpc>
              <a:spcBef>
                <a:spcPts val="700"/>
              </a:spcBef>
              <a:spcAft>
                <a:spcPts val="0"/>
              </a:spcAft>
              <a:buSzPts val="2000"/>
              <a:buNone/>
            </a:pPr>
            <a:endParaRPr b="1" baseline="-25000"/>
          </a:p>
          <a:p>
            <a:pPr marL="0" lvl="0" indent="0" algn="l" rtl="0">
              <a:lnSpc>
                <a:spcPct val="110000"/>
              </a:lnSpc>
              <a:spcBef>
                <a:spcPts val="700"/>
              </a:spcBef>
              <a:spcAft>
                <a:spcPts val="0"/>
              </a:spcAft>
              <a:buSzPts val="2000"/>
              <a:buNone/>
            </a:pPr>
            <a:endParaRPr b="1" baseline="-25000"/>
          </a:p>
          <a:p>
            <a:pPr marL="228600" lvl="0" indent="-101600" algn="l" rtl="0">
              <a:lnSpc>
                <a:spcPct val="110000"/>
              </a:lnSpc>
              <a:spcBef>
                <a:spcPts val="700"/>
              </a:spcBef>
              <a:spcAft>
                <a:spcPts val="0"/>
              </a:spcAft>
              <a:buSzPts val="2000"/>
              <a:buNone/>
            </a:pPr>
            <a:endParaRPr/>
          </a:p>
        </p:txBody>
      </p:sp>
      <p:sp>
        <p:nvSpPr>
          <p:cNvPr id="424" name="Google Shape;424;p34"/>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25" name="Google Shape;425;p34"/>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34</a:t>
            </a:fld>
            <a:endParaRPr/>
          </a:p>
        </p:txBody>
      </p:sp>
      <p:pic>
        <p:nvPicPr>
          <p:cNvPr id="426" name="Google Shape;426;p34"/>
          <p:cNvPicPr preferRelativeResize="0"/>
          <p:nvPr/>
        </p:nvPicPr>
        <p:blipFill rotWithShape="1">
          <a:blip r:embed="rId3">
            <a:alphaModFix/>
          </a:blip>
          <a:srcRect/>
          <a:stretch/>
        </p:blipFill>
        <p:spPr>
          <a:xfrm>
            <a:off x="1828800" y="2724777"/>
            <a:ext cx="8560340" cy="36509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5"/>
          <p:cNvSpPr txBox="1">
            <a:spLocks noGrp="1"/>
          </p:cNvSpPr>
          <p:nvPr>
            <p:ph type="title"/>
          </p:nvPr>
        </p:nvSpPr>
        <p:spPr>
          <a:xfrm>
            <a:off x="1251678" y="136525"/>
            <a:ext cx="10178322" cy="14921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AU"/>
              <a:t>ASSESSING PERFORMANCE OF REGRESSION- ERROR MEASURES</a:t>
            </a:r>
            <a:endParaRPr/>
          </a:p>
        </p:txBody>
      </p:sp>
      <p:sp>
        <p:nvSpPr>
          <p:cNvPr id="432" name="Google Shape;432;p35"/>
          <p:cNvSpPr txBox="1">
            <a:spLocks noGrp="1"/>
          </p:cNvSpPr>
          <p:nvPr>
            <p:ph type="body" idx="1"/>
          </p:nvPr>
        </p:nvSpPr>
        <p:spPr>
          <a:xfrm>
            <a:off x="1251678" y="1706253"/>
            <a:ext cx="10178322" cy="4173340"/>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When we train the model and have fitted your model on training data, it is time to test it on unseen data. You also need to have some kind of measure to quantify the performance of the model. </a:t>
            </a:r>
            <a:endParaRPr/>
          </a:p>
          <a:p>
            <a:pPr marL="228600" lvl="0" indent="-228600" algn="l" rtl="0">
              <a:lnSpc>
                <a:spcPct val="110000"/>
              </a:lnSpc>
              <a:spcBef>
                <a:spcPts val="700"/>
              </a:spcBef>
              <a:spcAft>
                <a:spcPts val="0"/>
              </a:spcAft>
              <a:buSzPts val="2000"/>
              <a:buChar char="•"/>
            </a:pPr>
            <a:r>
              <a:rPr lang="en-AU"/>
              <a:t>This measure is captured by what we call the </a:t>
            </a:r>
            <a:r>
              <a:rPr lang="en-AU" b="1"/>
              <a:t>error metrics </a:t>
            </a:r>
            <a:r>
              <a:rPr lang="en-AU"/>
              <a:t>and there are many different forms depending on the problem statement.</a:t>
            </a:r>
            <a:endParaRPr/>
          </a:p>
          <a:p>
            <a:pPr marL="228600" lvl="0" indent="-228600" algn="l" rtl="0">
              <a:lnSpc>
                <a:spcPct val="110000"/>
              </a:lnSpc>
              <a:spcBef>
                <a:spcPts val="700"/>
              </a:spcBef>
              <a:spcAft>
                <a:spcPts val="0"/>
              </a:spcAft>
              <a:buSzPts val="2000"/>
              <a:buChar char="•"/>
            </a:pPr>
            <a:r>
              <a:rPr lang="en-AU"/>
              <a:t>We have a regression problem at hand and the different types of error metrics that can be used are:</a:t>
            </a:r>
            <a:endParaRPr/>
          </a:p>
          <a:p>
            <a:pPr marL="228600" lvl="0" indent="-228600" algn="ctr" rtl="0">
              <a:lnSpc>
                <a:spcPct val="110000"/>
              </a:lnSpc>
              <a:spcBef>
                <a:spcPts val="700"/>
              </a:spcBef>
              <a:spcAft>
                <a:spcPts val="0"/>
              </a:spcAft>
              <a:buSzPts val="2000"/>
              <a:buChar char="•"/>
            </a:pPr>
            <a:r>
              <a:rPr lang="en-AU" b="1"/>
              <a:t>Mean Absolute Error (MAE)</a:t>
            </a:r>
            <a:endParaRPr/>
          </a:p>
          <a:p>
            <a:pPr marL="228600" lvl="0" indent="-228600" algn="ctr" rtl="0">
              <a:lnSpc>
                <a:spcPct val="110000"/>
              </a:lnSpc>
              <a:spcBef>
                <a:spcPts val="700"/>
              </a:spcBef>
              <a:spcAft>
                <a:spcPts val="0"/>
              </a:spcAft>
              <a:buSzPts val="2000"/>
              <a:buChar char="•"/>
            </a:pPr>
            <a:r>
              <a:rPr lang="en-AU" b="1"/>
              <a:t>Root Mean Squared Error (RMSE)</a:t>
            </a:r>
            <a:endParaRPr/>
          </a:p>
          <a:p>
            <a:pPr marL="228600" lvl="0" indent="-228600" algn="ctr" rtl="0">
              <a:lnSpc>
                <a:spcPct val="110000"/>
              </a:lnSpc>
              <a:spcBef>
                <a:spcPts val="700"/>
              </a:spcBef>
              <a:spcAft>
                <a:spcPts val="0"/>
              </a:spcAft>
              <a:buSzPts val="2000"/>
              <a:buChar char="•"/>
            </a:pPr>
            <a:r>
              <a:rPr lang="en-AU" b="1"/>
              <a:t>R-Squared</a:t>
            </a:r>
            <a:endParaRPr/>
          </a:p>
          <a:p>
            <a:pPr marL="228600" lvl="0" indent="-101600" algn="l" rtl="0">
              <a:lnSpc>
                <a:spcPct val="110000"/>
              </a:lnSpc>
              <a:spcBef>
                <a:spcPts val="700"/>
              </a:spcBef>
              <a:spcAft>
                <a:spcPts val="0"/>
              </a:spcAft>
              <a:buSzPts val="2000"/>
              <a:buNone/>
            </a:pPr>
            <a:endParaRPr/>
          </a:p>
        </p:txBody>
      </p:sp>
      <p:sp>
        <p:nvSpPr>
          <p:cNvPr id="433" name="Google Shape;433;p35"/>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34" name="Google Shape;434;p35"/>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6"/>
          <p:cNvSpPr txBox="1">
            <a:spLocks noGrp="1"/>
          </p:cNvSpPr>
          <p:nvPr>
            <p:ph type="title"/>
          </p:nvPr>
        </p:nvSpPr>
        <p:spPr>
          <a:xfrm>
            <a:off x="1306854" y="103356"/>
            <a:ext cx="10178322" cy="76768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590"/>
              <a:buFont typeface="Impact"/>
              <a:buNone/>
            </a:pPr>
            <a:r>
              <a:rPr lang="en-AU" sz="4590" b="1"/>
              <a:t>MEAN ABSOLUTE ERROR (MAE)</a:t>
            </a:r>
            <a:br>
              <a:rPr lang="en-AU" sz="4590"/>
            </a:br>
            <a:endParaRPr sz="4590"/>
          </a:p>
        </p:txBody>
      </p:sp>
      <p:sp>
        <p:nvSpPr>
          <p:cNvPr id="440" name="Google Shape;440;p36"/>
          <p:cNvSpPr txBox="1">
            <a:spLocks noGrp="1"/>
          </p:cNvSpPr>
          <p:nvPr>
            <p:ph type="body" idx="1"/>
          </p:nvPr>
        </p:nvSpPr>
        <p:spPr>
          <a:xfrm>
            <a:off x="1251678" y="871041"/>
            <a:ext cx="10178322" cy="5850434"/>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So we already know what a residual is. To recap, it is the difference between our prediction and the true value. Mean absolute error is nothing but the average of absolute values of these residuals. We can write a simple formula for Mean Absolute Error (MAE) as follows.</a:t>
            </a:r>
            <a:endParaRPr/>
          </a:p>
          <a:p>
            <a:pPr marL="228600" lvl="0" indent="-101600" algn="l" rtl="0">
              <a:lnSpc>
                <a:spcPct val="110000"/>
              </a:lnSpc>
              <a:spcBef>
                <a:spcPts val="700"/>
              </a:spcBef>
              <a:spcAft>
                <a:spcPts val="0"/>
              </a:spcAft>
              <a:buSzPts val="2000"/>
              <a:buNone/>
            </a:pPr>
            <a:endParaRPr/>
          </a:p>
          <a:p>
            <a:pPr marL="0" lvl="0" indent="0" algn="l" rtl="0">
              <a:lnSpc>
                <a:spcPct val="110000"/>
              </a:lnSpc>
              <a:spcBef>
                <a:spcPts val="700"/>
              </a:spcBef>
              <a:spcAft>
                <a:spcPts val="0"/>
              </a:spcAft>
              <a:buSzPts val="2000"/>
              <a:buNone/>
            </a:pPr>
            <a:endParaRPr/>
          </a:p>
          <a:p>
            <a:pPr marL="0" lvl="0" indent="0" algn="l" rtl="0">
              <a:lnSpc>
                <a:spcPct val="110000"/>
              </a:lnSpc>
              <a:spcBef>
                <a:spcPts val="700"/>
              </a:spcBef>
              <a:spcAft>
                <a:spcPts val="0"/>
              </a:spcAft>
              <a:buSzPts val="2000"/>
              <a:buNone/>
            </a:pPr>
            <a:endParaRPr/>
          </a:p>
          <a:p>
            <a:pPr marL="228600" lvl="0" indent="-228600" algn="l" rtl="0">
              <a:lnSpc>
                <a:spcPct val="110000"/>
              </a:lnSpc>
              <a:spcBef>
                <a:spcPts val="700"/>
              </a:spcBef>
              <a:spcAft>
                <a:spcPts val="0"/>
              </a:spcAft>
              <a:buSzPts val="2000"/>
              <a:buChar char="•"/>
            </a:pPr>
            <a:r>
              <a:rPr lang="en-AU" b="1"/>
              <a:t>Calculating MAE with scikit-learn</a:t>
            </a:r>
            <a:endParaRPr/>
          </a:p>
          <a:p>
            <a:pPr marL="228600" lvl="0" indent="-228600" algn="l" rtl="0">
              <a:lnSpc>
                <a:spcPct val="110000"/>
              </a:lnSpc>
              <a:spcBef>
                <a:spcPts val="700"/>
              </a:spcBef>
              <a:spcAft>
                <a:spcPts val="0"/>
              </a:spcAft>
              <a:buSzPts val="2000"/>
              <a:buChar char="•"/>
            </a:pPr>
            <a:r>
              <a:rPr lang="en-AU"/>
              <a:t>Scikit-learn provides a very easy way to calculate MAE. The code snippet is shown below:</a:t>
            </a: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a:p>
            <a:pPr marL="0" lvl="0" indent="0" algn="l" rtl="0">
              <a:lnSpc>
                <a:spcPct val="110000"/>
              </a:lnSpc>
              <a:spcBef>
                <a:spcPts val="700"/>
              </a:spcBef>
              <a:spcAft>
                <a:spcPts val="0"/>
              </a:spcAft>
              <a:buSzPts val="2000"/>
              <a:buNone/>
            </a:pPr>
            <a:endParaRPr/>
          </a:p>
        </p:txBody>
      </p:sp>
      <p:sp>
        <p:nvSpPr>
          <p:cNvPr id="441" name="Google Shape;441;p36"/>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42" name="Google Shape;442;p36"/>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36</a:t>
            </a:fld>
            <a:endParaRPr/>
          </a:p>
        </p:txBody>
      </p:sp>
      <p:pic>
        <p:nvPicPr>
          <p:cNvPr id="443" name="Google Shape;443;p36"/>
          <p:cNvPicPr preferRelativeResize="0"/>
          <p:nvPr/>
        </p:nvPicPr>
        <p:blipFill rotWithShape="1">
          <a:blip r:embed="rId3">
            <a:alphaModFix/>
          </a:blip>
          <a:srcRect/>
          <a:stretch/>
        </p:blipFill>
        <p:spPr>
          <a:xfrm>
            <a:off x="4137930" y="1902734"/>
            <a:ext cx="5191125" cy="1047750"/>
          </a:xfrm>
          <a:prstGeom prst="rect">
            <a:avLst/>
          </a:prstGeom>
          <a:noFill/>
          <a:ln>
            <a:noFill/>
          </a:ln>
        </p:spPr>
      </p:pic>
      <p:pic>
        <p:nvPicPr>
          <p:cNvPr id="444" name="Google Shape;444;p36"/>
          <p:cNvPicPr preferRelativeResize="0"/>
          <p:nvPr/>
        </p:nvPicPr>
        <p:blipFill rotWithShape="1">
          <a:blip r:embed="rId4">
            <a:alphaModFix/>
          </a:blip>
          <a:srcRect/>
          <a:stretch/>
        </p:blipFill>
        <p:spPr>
          <a:xfrm>
            <a:off x="3661275" y="4462959"/>
            <a:ext cx="5067300" cy="1524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7"/>
          <p:cNvSpPr txBox="1">
            <a:spLocks noGrp="1"/>
          </p:cNvSpPr>
          <p:nvPr>
            <p:ph type="title"/>
          </p:nvPr>
        </p:nvSpPr>
        <p:spPr>
          <a:xfrm>
            <a:off x="1251678" y="203275"/>
            <a:ext cx="10178322" cy="70169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590"/>
              <a:buFont typeface="Impact"/>
              <a:buNone/>
            </a:pPr>
            <a:r>
              <a:rPr lang="en-AU" sz="4590" b="1"/>
              <a:t>ROOT MEAN SQUARE ERROR</a:t>
            </a:r>
            <a:endParaRPr sz="4590"/>
          </a:p>
        </p:txBody>
      </p:sp>
      <p:sp>
        <p:nvSpPr>
          <p:cNvPr id="450" name="Google Shape;450;p37"/>
          <p:cNvSpPr txBox="1">
            <a:spLocks noGrp="1"/>
          </p:cNvSpPr>
          <p:nvPr>
            <p:ph type="body" idx="1"/>
          </p:nvPr>
        </p:nvSpPr>
        <p:spPr>
          <a:xfrm>
            <a:off x="1251678" y="970962"/>
            <a:ext cx="10178322" cy="5404718"/>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400"/>
              <a:buChar char="•"/>
            </a:pPr>
            <a:r>
              <a:rPr lang="en-AU" sz="2400"/>
              <a:t>Root mean Square Error (RMSE) is nothing but the square root of the mean/average of the squares of all the errors.</a:t>
            </a:r>
            <a:endParaRPr/>
          </a:p>
          <a:p>
            <a:pPr marL="228600" lvl="0" indent="-228600" algn="l" rtl="0">
              <a:lnSpc>
                <a:spcPct val="110000"/>
              </a:lnSpc>
              <a:spcBef>
                <a:spcPts val="700"/>
              </a:spcBef>
              <a:spcAft>
                <a:spcPts val="0"/>
              </a:spcAft>
              <a:buSzPts val="2400"/>
              <a:buChar char="•"/>
            </a:pPr>
            <a:r>
              <a:rPr lang="en-AU" sz="2400"/>
              <a:t>RMSE is very commonly used and makes for an excellent general purpose error metric for numerical predictions.</a:t>
            </a:r>
            <a:endParaRPr/>
          </a:p>
          <a:p>
            <a:pPr marL="228600" lvl="0" indent="-228600" algn="l" rtl="0">
              <a:lnSpc>
                <a:spcPct val="110000"/>
              </a:lnSpc>
              <a:spcBef>
                <a:spcPts val="700"/>
              </a:spcBef>
              <a:spcAft>
                <a:spcPts val="0"/>
              </a:spcAft>
              <a:buSzPts val="2400"/>
              <a:buChar char="•"/>
            </a:pPr>
            <a:r>
              <a:rPr lang="en-AU" sz="2400"/>
              <a:t>Compared to the similar Mean Absolute Error, RMSE amplifies and severely punishes large errors.</a:t>
            </a:r>
            <a:endParaRPr/>
          </a:p>
          <a:p>
            <a:pPr marL="228600" lvl="0" indent="-228600" algn="l" rtl="0">
              <a:lnSpc>
                <a:spcPct val="110000"/>
              </a:lnSpc>
              <a:spcBef>
                <a:spcPts val="700"/>
              </a:spcBef>
              <a:spcAft>
                <a:spcPts val="0"/>
              </a:spcAft>
              <a:buSzPts val="2400"/>
              <a:buChar char="•"/>
            </a:pPr>
            <a:r>
              <a:rPr lang="en-AU" sz="2400"/>
              <a:t>If </a:t>
            </a:r>
            <a:r>
              <a:rPr lang="en-AU" sz="2400" b="1"/>
              <a:t>y</a:t>
            </a:r>
            <a:r>
              <a:rPr lang="en-AU" sz="2400" b="1" baseline="-25000"/>
              <a:t>i</a:t>
            </a:r>
            <a:r>
              <a:rPr lang="en-AU" sz="2400" b="1"/>
              <a:t>​ </a:t>
            </a:r>
            <a:r>
              <a:rPr lang="en-AU" sz="2400"/>
              <a:t>are the actual values and </a:t>
            </a:r>
            <a:r>
              <a:rPr lang="en-AU" sz="2400" b="1"/>
              <a:t>ŷ</a:t>
            </a:r>
            <a:r>
              <a:rPr lang="en-AU" sz="2400" b="1" baseline="-25000"/>
              <a:t>i</a:t>
            </a:r>
            <a:r>
              <a:rPr lang="en-AU" sz="2400" b="1"/>
              <a:t> </a:t>
            </a:r>
            <a:r>
              <a:rPr lang="en-AU" sz="2400"/>
              <a:t>are the predicted values then, </a:t>
            </a:r>
            <a:endParaRPr/>
          </a:p>
          <a:p>
            <a:pPr marL="228600" lvl="0" indent="-76200" algn="l" rtl="0">
              <a:lnSpc>
                <a:spcPct val="110000"/>
              </a:lnSpc>
              <a:spcBef>
                <a:spcPts val="700"/>
              </a:spcBef>
              <a:spcAft>
                <a:spcPts val="0"/>
              </a:spcAft>
              <a:buSzPts val="2400"/>
              <a:buNone/>
            </a:pPr>
            <a:endParaRPr sz="2400"/>
          </a:p>
          <a:p>
            <a:pPr marL="228600" lvl="0" indent="-76200" algn="l" rtl="0">
              <a:lnSpc>
                <a:spcPct val="110000"/>
              </a:lnSpc>
              <a:spcBef>
                <a:spcPts val="700"/>
              </a:spcBef>
              <a:spcAft>
                <a:spcPts val="0"/>
              </a:spcAft>
              <a:buSzPts val="2400"/>
              <a:buNone/>
            </a:pPr>
            <a:endParaRPr sz="2400"/>
          </a:p>
          <a:p>
            <a:pPr marL="0" lvl="0" indent="0" algn="l" rtl="0">
              <a:lnSpc>
                <a:spcPct val="110000"/>
              </a:lnSpc>
              <a:spcBef>
                <a:spcPts val="700"/>
              </a:spcBef>
              <a:spcAft>
                <a:spcPts val="0"/>
              </a:spcAft>
              <a:buSzPts val="2400"/>
              <a:buNone/>
            </a:pPr>
            <a:endParaRPr sz="2400"/>
          </a:p>
          <a:p>
            <a:pPr marL="228600" lvl="0" indent="-76200" algn="l" rtl="0">
              <a:lnSpc>
                <a:spcPct val="110000"/>
              </a:lnSpc>
              <a:spcBef>
                <a:spcPts val="700"/>
              </a:spcBef>
              <a:spcAft>
                <a:spcPts val="0"/>
              </a:spcAft>
              <a:buSzPts val="2400"/>
              <a:buNone/>
            </a:pPr>
            <a:endParaRPr sz="2400"/>
          </a:p>
        </p:txBody>
      </p:sp>
      <p:sp>
        <p:nvSpPr>
          <p:cNvPr id="451" name="Google Shape;451;p37"/>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52" name="Google Shape;452;p37"/>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37</a:t>
            </a:fld>
            <a:endParaRPr/>
          </a:p>
        </p:txBody>
      </p:sp>
      <p:pic>
        <p:nvPicPr>
          <p:cNvPr id="453" name="Google Shape;453;p37"/>
          <p:cNvPicPr preferRelativeResize="0"/>
          <p:nvPr/>
        </p:nvPicPr>
        <p:blipFill rotWithShape="1">
          <a:blip r:embed="rId3">
            <a:alphaModFix/>
          </a:blip>
          <a:srcRect/>
          <a:stretch/>
        </p:blipFill>
        <p:spPr>
          <a:xfrm>
            <a:off x="5143794" y="4673092"/>
            <a:ext cx="3676650" cy="962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8"/>
          <p:cNvSpPr txBox="1">
            <a:spLocks noGrp="1"/>
          </p:cNvSpPr>
          <p:nvPr>
            <p:ph type="title"/>
          </p:nvPr>
        </p:nvSpPr>
        <p:spPr>
          <a:xfrm>
            <a:off x="1251678" y="136525"/>
            <a:ext cx="10178322" cy="7582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590"/>
              <a:buFont typeface="Impact"/>
              <a:buNone/>
            </a:pPr>
            <a:r>
              <a:rPr lang="en-AU" sz="4590" b="1"/>
              <a:t>R-SQUARED</a:t>
            </a:r>
            <a:endParaRPr sz="4590"/>
          </a:p>
        </p:txBody>
      </p:sp>
      <p:sp>
        <p:nvSpPr>
          <p:cNvPr id="459" name="Google Shape;459;p38"/>
          <p:cNvSpPr txBox="1">
            <a:spLocks noGrp="1"/>
          </p:cNvSpPr>
          <p:nvPr>
            <p:ph type="body" idx="1"/>
          </p:nvPr>
        </p:nvSpPr>
        <p:spPr>
          <a:xfrm>
            <a:off x="1251678" y="999241"/>
            <a:ext cx="10178322" cy="4880351"/>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R-squared is a statistical measure of how close the data are to the fitted regression line i.e. </a:t>
            </a:r>
            <a:r>
              <a:rPr lang="en-AU" b="1"/>
              <a:t>it measures the goodness of fit of a straight line</a:t>
            </a:r>
            <a:r>
              <a:rPr lang="en-AU"/>
              <a:t>. It is also known as the coefficient of determination, or the coefficient of multiple determination for multiple regression.</a:t>
            </a:r>
            <a:endParaRPr/>
          </a:p>
          <a:p>
            <a:pPr marL="228600" lvl="0" indent="-101600" algn="l" rtl="0">
              <a:lnSpc>
                <a:spcPct val="110000"/>
              </a:lnSpc>
              <a:spcBef>
                <a:spcPts val="700"/>
              </a:spcBef>
              <a:spcAft>
                <a:spcPts val="0"/>
              </a:spcAft>
              <a:buSzPts val="2000"/>
              <a:buNone/>
            </a:pPr>
            <a:endParaRPr/>
          </a:p>
          <a:p>
            <a:pPr marL="228600" lvl="0" indent="-228600" algn="l" rtl="0">
              <a:lnSpc>
                <a:spcPct val="110000"/>
              </a:lnSpc>
              <a:spcBef>
                <a:spcPts val="700"/>
              </a:spcBef>
              <a:spcAft>
                <a:spcPts val="0"/>
              </a:spcAft>
              <a:buSzPts val="2000"/>
              <a:buChar char="•"/>
            </a:pPr>
            <a:r>
              <a:rPr lang="en-AU"/>
              <a:t>It is a </a:t>
            </a:r>
            <a:r>
              <a:rPr lang="en-AU" b="1"/>
              <a:t>measure of the proportion of variability in the response that is explained by the regression model.</a:t>
            </a:r>
            <a:r>
              <a:rPr lang="en-AU"/>
              <a:t> Mathematically,</a:t>
            </a: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a:p>
            <a:pPr marL="0" lvl="0" indent="0" algn="l" rtl="0">
              <a:lnSpc>
                <a:spcPct val="110000"/>
              </a:lnSpc>
              <a:spcBef>
                <a:spcPts val="700"/>
              </a:spcBef>
              <a:spcAft>
                <a:spcPts val="0"/>
              </a:spcAft>
              <a:buSzPts val="2000"/>
              <a:buNone/>
            </a:pPr>
            <a:endParaRPr/>
          </a:p>
        </p:txBody>
      </p:sp>
      <p:sp>
        <p:nvSpPr>
          <p:cNvPr id="460" name="Google Shape;460;p38"/>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61" name="Google Shape;461;p3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38</a:t>
            </a:fld>
            <a:endParaRPr/>
          </a:p>
        </p:txBody>
      </p:sp>
      <p:pic>
        <p:nvPicPr>
          <p:cNvPr id="462" name="Google Shape;462;p38"/>
          <p:cNvPicPr preferRelativeResize="0"/>
          <p:nvPr/>
        </p:nvPicPr>
        <p:blipFill rotWithShape="1">
          <a:blip r:embed="rId3">
            <a:alphaModFix/>
          </a:blip>
          <a:srcRect/>
          <a:stretch/>
        </p:blipFill>
        <p:spPr>
          <a:xfrm>
            <a:off x="4505325" y="3966672"/>
            <a:ext cx="3181350" cy="847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9"/>
          <p:cNvSpPr txBox="1">
            <a:spLocks noGrp="1"/>
          </p:cNvSpPr>
          <p:nvPr>
            <p:ph type="body" idx="1"/>
          </p:nvPr>
        </p:nvSpPr>
        <p:spPr>
          <a:xfrm>
            <a:off x="1251678" y="263951"/>
            <a:ext cx="10178322" cy="5596788"/>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AU"/>
              <a:t>R-squared is always </a:t>
            </a:r>
            <a:r>
              <a:rPr lang="en-AU" b="1"/>
              <a:t>between 0 and 100%:</a:t>
            </a:r>
            <a:endParaRPr/>
          </a:p>
          <a:p>
            <a:pPr marL="228600" lvl="0" indent="-228600" algn="l" rtl="0">
              <a:lnSpc>
                <a:spcPct val="110000"/>
              </a:lnSpc>
              <a:spcBef>
                <a:spcPts val="700"/>
              </a:spcBef>
              <a:spcAft>
                <a:spcPts val="0"/>
              </a:spcAft>
              <a:buSzPts val="2000"/>
              <a:buChar char="•"/>
            </a:pPr>
            <a:r>
              <a:rPr lang="en-AU" b="1"/>
              <a:t>0 % indicates </a:t>
            </a:r>
            <a:r>
              <a:rPr lang="en-AU"/>
              <a:t>that the model explains none of the variability of the response data around its mean.</a:t>
            </a: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a:p>
            <a:pPr marL="228600" lvl="0" indent="-228600" algn="l" rtl="0">
              <a:lnSpc>
                <a:spcPct val="110000"/>
              </a:lnSpc>
              <a:spcBef>
                <a:spcPts val="700"/>
              </a:spcBef>
              <a:spcAft>
                <a:spcPts val="0"/>
              </a:spcAft>
              <a:buSzPts val="2000"/>
              <a:buChar char="•"/>
            </a:pPr>
            <a:r>
              <a:rPr lang="en-AU"/>
              <a:t>100% indicates that the model explains all the variability of the response data around its mean.</a:t>
            </a:r>
            <a:endParaRPr/>
          </a:p>
          <a:p>
            <a:pPr marL="0" lvl="0" indent="0" algn="l" rtl="0">
              <a:lnSpc>
                <a:spcPct val="110000"/>
              </a:lnSpc>
              <a:spcBef>
                <a:spcPts val="700"/>
              </a:spcBef>
              <a:spcAft>
                <a:spcPts val="0"/>
              </a:spcAft>
              <a:buSzPts val="2000"/>
              <a:buNone/>
            </a:pPr>
            <a:br>
              <a:rPr lang="en-AU"/>
            </a:br>
            <a:endParaRPr/>
          </a:p>
        </p:txBody>
      </p:sp>
      <p:sp>
        <p:nvSpPr>
          <p:cNvPr id="468" name="Google Shape;468;p39"/>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69" name="Google Shape;469;p39"/>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39</a:t>
            </a:fld>
            <a:endParaRPr/>
          </a:p>
        </p:txBody>
      </p:sp>
      <p:pic>
        <p:nvPicPr>
          <p:cNvPr id="470" name="Google Shape;470;p39" descr="r21"/>
          <p:cNvPicPr preferRelativeResize="0"/>
          <p:nvPr/>
        </p:nvPicPr>
        <p:blipFill rotWithShape="1">
          <a:blip r:embed="rId3">
            <a:alphaModFix/>
          </a:blip>
          <a:srcRect/>
          <a:stretch/>
        </p:blipFill>
        <p:spPr>
          <a:xfrm>
            <a:off x="4470986" y="1215421"/>
            <a:ext cx="3117146" cy="2288993"/>
          </a:xfrm>
          <a:prstGeom prst="rect">
            <a:avLst/>
          </a:prstGeom>
          <a:noFill/>
          <a:ln>
            <a:noFill/>
          </a:ln>
        </p:spPr>
      </p:pic>
      <p:pic>
        <p:nvPicPr>
          <p:cNvPr id="471" name="Google Shape;471;p39" descr="r22"/>
          <p:cNvPicPr preferRelativeResize="0"/>
          <p:nvPr/>
        </p:nvPicPr>
        <p:blipFill rotWithShape="1">
          <a:blip r:embed="rId4">
            <a:alphaModFix/>
          </a:blip>
          <a:srcRect/>
          <a:stretch/>
        </p:blipFill>
        <p:spPr>
          <a:xfrm>
            <a:off x="4520250" y="4147843"/>
            <a:ext cx="3067882" cy="21469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9"/>
        <p:cNvGrpSpPr/>
        <p:nvPr/>
      </p:nvGrpSpPr>
      <p:grpSpPr>
        <a:xfrm>
          <a:off x="0" y="0"/>
          <a:ext cx="0" cy="0"/>
          <a:chOff x="0" y="0"/>
          <a:chExt cx="0" cy="0"/>
        </a:xfrm>
      </p:grpSpPr>
      <p:sp>
        <p:nvSpPr>
          <p:cNvPr id="140" name="Google Shape;140;p4"/>
          <p:cNvSpPr txBox="1">
            <a:spLocks noGrp="1"/>
          </p:cNvSpPr>
          <p:nvPr>
            <p:ph type="body" idx="1"/>
          </p:nvPr>
        </p:nvSpPr>
        <p:spPr>
          <a:xfrm>
            <a:off x="1251678" y="480767"/>
            <a:ext cx="5984274" cy="589029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000"/>
              <a:buChar char="•"/>
            </a:pPr>
            <a:r>
              <a:rPr lang="en-AU">
                <a:solidFill>
                  <a:schemeClr val="dk1"/>
                </a:solidFill>
              </a:rPr>
              <a:t>The classification technique or model attempts to get some conclusion from observed values.</a:t>
            </a:r>
            <a:endParaRPr/>
          </a:p>
          <a:p>
            <a:pPr marL="228600" lvl="0" indent="-228600" algn="l" rtl="0">
              <a:lnSpc>
                <a:spcPct val="100000"/>
              </a:lnSpc>
              <a:spcBef>
                <a:spcPts val="700"/>
              </a:spcBef>
              <a:spcAft>
                <a:spcPts val="0"/>
              </a:spcAft>
              <a:buSzPts val="2000"/>
              <a:buChar char="•"/>
            </a:pPr>
            <a:r>
              <a:rPr lang="en-AU">
                <a:solidFill>
                  <a:schemeClr val="dk1"/>
                </a:solidFill>
              </a:rPr>
              <a:t> In classification problem, we have the categorized output such as “Black” or “white” or “Teaching” and “Non-Teaching”. </a:t>
            </a:r>
            <a:endParaRPr/>
          </a:p>
          <a:p>
            <a:pPr marL="228600" lvl="0" indent="-228600" algn="l" rtl="0">
              <a:lnSpc>
                <a:spcPct val="100000"/>
              </a:lnSpc>
              <a:spcBef>
                <a:spcPts val="700"/>
              </a:spcBef>
              <a:spcAft>
                <a:spcPts val="0"/>
              </a:spcAft>
              <a:buSzPts val="2000"/>
              <a:buChar char="•"/>
            </a:pPr>
            <a:r>
              <a:rPr lang="en-AU">
                <a:solidFill>
                  <a:schemeClr val="dk1"/>
                </a:solidFill>
              </a:rPr>
              <a:t>While building the classification model, we need to have training dataset that contains data points and the corresponding labels.</a:t>
            </a:r>
            <a:endParaRPr/>
          </a:p>
          <a:p>
            <a:pPr marL="228600" lvl="0" indent="-228600" algn="l" rtl="0">
              <a:lnSpc>
                <a:spcPct val="100000"/>
              </a:lnSpc>
              <a:spcBef>
                <a:spcPts val="700"/>
              </a:spcBef>
              <a:spcAft>
                <a:spcPts val="0"/>
              </a:spcAft>
              <a:buSzPts val="2000"/>
              <a:buChar char="•"/>
            </a:pPr>
            <a:r>
              <a:rPr lang="en-AU">
                <a:solidFill>
                  <a:schemeClr val="dk1"/>
                </a:solidFill>
              </a:rPr>
              <a:t> For example, if we want to check whether the image is of a car or not. </a:t>
            </a:r>
            <a:endParaRPr/>
          </a:p>
          <a:p>
            <a:pPr marL="228600" lvl="0" indent="-228600" algn="l" rtl="0">
              <a:lnSpc>
                <a:spcPct val="100000"/>
              </a:lnSpc>
              <a:spcBef>
                <a:spcPts val="700"/>
              </a:spcBef>
              <a:spcAft>
                <a:spcPts val="0"/>
              </a:spcAft>
              <a:buSzPts val="2000"/>
              <a:buChar char="•"/>
            </a:pPr>
            <a:r>
              <a:rPr lang="en-AU">
                <a:solidFill>
                  <a:schemeClr val="dk1"/>
                </a:solidFill>
              </a:rPr>
              <a:t>For checking this, we will build a training dataset having the two classes related to “car” and “no car”. </a:t>
            </a:r>
            <a:endParaRPr/>
          </a:p>
          <a:p>
            <a:pPr marL="228600" lvl="0" indent="-228600" algn="l" rtl="0">
              <a:lnSpc>
                <a:spcPct val="100000"/>
              </a:lnSpc>
              <a:spcBef>
                <a:spcPts val="700"/>
              </a:spcBef>
              <a:spcAft>
                <a:spcPts val="0"/>
              </a:spcAft>
              <a:buSzPts val="2000"/>
              <a:buChar char="•"/>
            </a:pPr>
            <a:r>
              <a:rPr lang="en-AU">
                <a:solidFill>
                  <a:schemeClr val="dk1"/>
                </a:solidFill>
              </a:rPr>
              <a:t>Then we need to train the model by using the training samples.</a:t>
            </a:r>
            <a:endParaRPr/>
          </a:p>
          <a:p>
            <a:pPr marL="228600" lvl="0" indent="-228600" algn="l" rtl="0">
              <a:lnSpc>
                <a:spcPct val="100000"/>
              </a:lnSpc>
              <a:spcBef>
                <a:spcPts val="700"/>
              </a:spcBef>
              <a:spcAft>
                <a:spcPts val="0"/>
              </a:spcAft>
              <a:buSzPts val="2000"/>
              <a:buChar char="•"/>
            </a:pPr>
            <a:r>
              <a:rPr lang="en-AU">
                <a:solidFill>
                  <a:schemeClr val="dk1"/>
                </a:solidFill>
              </a:rPr>
              <a:t> The classification models are mainly used in face recognition, spam identification, etc.</a:t>
            </a:r>
            <a:endParaRPr/>
          </a:p>
          <a:p>
            <a:pPr marL="228600" lvl="0" indent="-101600" algn="l" rtl="0">
              <a:lnSpc>
                <a:spcPct val="100000"/>
              </a:lnSpc>
              <a:spcBef>
                <a:spcPts val="700"/>
              </a:spcBef>
              <a:spcAft>
                <a:spcPts val="0"/>
              </a:spcAft>
              <a:buSzPts val="2000"/>
              <a:buNone/>
            </a:pPr>
            <a:endParaRPr>
              <a:solidFill>
                <a:schemeClr val="dk1"/>
              </a:solidFill>
            </a:endParaRPr>
          </a:p>
        </p:txBody>
      </p:sp>
      <p:pic>
        <p:nvPicPr>
          <p:cNvPr id="141" name="Google Shape;141;p4"/>
          <p:cNvPicPr preferRelativeResize="0"/>
          <p:nvPr/>
        </p:nvPicPr>
        <p:blipFill rotWithShape="1">
          <a:blip r:embed="rId3">
            <a:alphaModFix/>
          </a:blip>
          <a:srcRect/>
          <a:stretch/>
        </p:blipFill>
        <p:spPr>
          <a:xfrm>
            <a:off x="7555992" y="2324966"/>
            <a:ext cx="3902582" cy="2195202"/>
          </a:xfrm>
          <a:prstGeom prst="rect">
            <a:avLst/>
          </a:prstGeom>
          <a:noFill/>
          <a:ln>
            <a:noFill/>
          </a:ln>
        </p:spPr>
      </p:pic>
      <p:sp>
        <p:nvSpPr>
          <p:cNvPr id="142" name="Google Shape;142;p4"/>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143" name="Google Shape;143;p4"/>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0"/>
          <p:cNvSpPr txBox="1">
            <a:spLocks noGrp="1"/>
          </p:cNvSpPr>
          <p:nvPr>
            <p:ph type="title"/>
          </p:nvPr>
        </p:nvSpPr>
        <p:spPr>
          <a:xfrm>
            <a:off x="1251678" y="136525"/>
            <a:ext cx="10051060" cy="58248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590"/>
              <a:buFont typeface="Impact"/>
              <a:buNone/>
            </a:pPr>
            <a:r>
              <a:rPr lang="en-AU" sz="4590" b="1"/>
              <a:t>MATHEMATICAL INTUITION BEHIND </a:t>
            </a:r>
            <a:r>
              <a:rPr lang="en-AU" sz="4590"/>
              <a:t>R</a:t>
            </a:r>
            <a:r>
              <a:rPr lang="en-AU" sz="4590" baseline="30000"/>
              <a:t>2</a:t>
            </a:r>
            <a:br>
              <a:rPr lang="en-AU" sz="4590"/>
            </a:br>
            <a:endParaRPr sz="4590"/>
          </a:p>
        </p:txBody>
      </p:sp>
      <p:sp>
        <p:nvSpPr>
          <p:cNvPr id="477" name="Google Shape;477;p40"/>
          <p:cNvSpPr txBox="1">
            <a:spLocks noGrp="1"/>
          </p:cNvSpPr>
          <p:nvPr>
            <p:ph type="body" idx="1"/>
          </p:nvPr>
        </p:nvSpPr>
        <p:spPr>
          <a:xfrm>
            <a:off x="1251678" y="810705"/>
            <a:ext cx="10178322" cy="591077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AU"/>
              <a:t>Before we get into calculating R</a:t>
            </a:r>
            <a:r>
              <a:rPr lang="en-AU" baseline="30000"/>
              <a:t>2</a:t>
            </a:r>
            <a:r>
              <a:rPr lang="en-AU"/>
              <a:t>,  let's understand what the different </a:t>
            </a:r>
            <a:r>
              <a:rPr lang="en-AU" b="1"/>
              <a:t>Sum of Squares</a:t>
            </a:r>
            <a:r>
              <a:rPr lang="en-AU"/>
              <a:t> for our model are:</a:t>
            </a:r>
            <a:endParaRPr/>
          </a:p>
          <a:p>
            <a:pPr marL="228600" lvl="0" indent="-228600" algn="l" rtl="0">
              <a:lnSpc>
                <a:spcPct val="110000"/>
              </a:lnSpc>
              <a:spcBef>
                <a:spcPts val="700"/>
              </a:spcBef>
              <a:spcAft>
                <a:spcPts val="0"/>
              </a:spcAft>
              <a:buSzPts val="2000"/>
              <a:buChar char="•"/>
            </a:pPr>
            <a:r>
              <a:rPr lang="en-AU"/>
              <a:t>In RMSE, we have already been introduced to Squared Residuals which is also called </a:t>
            </a:r>
            <a:r>
              <a:rPr lang="en-AU" b="1"/>
              <a:t>Error Sum of Squares (SSE)</a:t>
            </a:r>
            <a:endParaRPr/>
          </a:p>
          <a:p>
            <a:pPr marL="0" lvl="0" indent="0" algn="l" rtl="0">
              <a:lnSpc>
                <a:spcPct val="110000"/>
              </a:lnSpc>
              <a:spcBef>
                <a:spcPts val="700"/>
              </a:spcBef>
              <a:spcAft>
                <a:spcPts val="0"/>
              </a:spcAft>
              <a:buSzPts val="2000"/>
              <a:buNone/>
            </a:pPr>
            <a:endParaRPr b="1"/>
          </a:p>
          <a:p>
            <a:pPr marL="0" lvl="0" indent="0" algn="l" rtl="0">
              <a:lnSpc>
                <a:spcPct val="110000"/>
              </a:lnSpc>
              <a:spcBef>
                <a:spcPts val="700"/>
              </a:spcBef>
              <a:spcAft>
                <a:spcPts val="0"/>
              </a:spcAft>
              <a:buSzPts val="2000"/>
              <a:buNone/>
            </a:pPr>
            <a:endParaRPr b="1"/>
          </a:p>
          <a:p>
            <a:pPr marL="228600" lvl="0" indent="-228600" algn="l" rtl="0">
              <a:lnSpc>
                <a:spcPct val="110000"/>
              </a:lnSpc>
              <a:spcBef>
                <a:spcPts val="700"/>
              </a:spcBef>
              <a:spcAft>
                <a:spcPts val="0"/>
              </a:spcAft>
              <a:buSzPts val="2000"/>
              <a:buChar char="•"/>
            </a:pPr>
            <a:r>
              <a:rPr lang="en-AU" b="1"/>
              <a:t>R-squared simply explains how good is your model when compared to this baseline model.</a:t>
            </a:r>
            <a:endParaRPr/>
          </a:p>
          <a:p>
            <a:pPr marL="228600" lvl="0" indent="-101600" algn="l" rtl="0">
              <a:lnSpc>
                <a:spcPct val="110000"/>
              </a:lnSpc>
              <a:spcBef>
                <a:spcPts val="700"/>
              </a:spcBef>
              <a:spcAft>
                <a:spcPts val="0"/>
              </a:spcAft>
              <a:buSzPts val="2000"/>
              <a:buNone/>
            </a:pPr>
            <a:endParaRPr b="1"/>
          </a:p>
          <a:p>
            <a:pPr marL="228600" lvl="0" indent="-101600" algn="l" rtl="0">
              <a:lnSpc>
                <a:spcPct val="110000"/>
              </a:lnSpc>
              <a:spcBef>
                <a:spcPts val="700"/>
              </a:spcBef>
              <a:spcAft>
                <a:spcPts val="0"/>
              </a:spcAft>
              <a:buSzPts val="2000"/>
              <a:buNone/>
            </a:pPr>
            <a:endParaRPr b="1"/>
          </a:p>
          <a:p>
            <a:pPr marL="228600" lvl="0" indent="-228600" algn="l" rtl="0">
              <a:lnSpc>
                <a:spcPct val="110000"/>
              </a:lnSpc>
              <a:spcBef>
                <a:spcPts val="700"/>
              </a:spcBef>
              <a:spcAft>
                <a:spcPts val="0"/>
              </a:spcAft>
              <a:buSzPts val="2000"/>
              <a:buChar char="•"/>
            </a:pPr>
            <a:r>
              <a:rPr lang="en-AU"/>
              <a:t>And we also have Regression Sum of Squares, which is the squared difference between the Predicted values </a:t>
            </a:r>
            <a:r>
              <a:rPr lang="en-AU" b="1"/>
              <a:t>(ŷ</a:t>
            </a:r>
            <a:r>
              <a:rPr lang="en-AU" b="1" baseline="-25000"/>
              <a:t>i</a:t>
            </a:r>
            <a:r>
              <a:rPr lang="en-AU" b="1"/>
              <a:t>) </a:t>
            </a:r>
            <a:r>
              <a:rPr lang="en-AU"/>
              <a:t>and the Mean </a:t>
            </a:r>
            <a:r>
              <a:rPr lang="en-AU" b="1"/>
              <a:t>(ȳ</a:t>
            </a:r>
            <a:r>
              <a:rPr lang="en-AU" b="1" baseline="-25000"/>
              <a:t>i</a:t>
            </a:r>
            <a:r>
              <a:rPr lang="en-AU" b="1"/>
              <a:t>)</a:t>
            </a:r>
            <a:endParaRPr/>
          </a:p>
          <a:p>
            <a:pPr marL="228600" lvl="0" indent="-101600" algn="l" rtl="0">
              <a:lnSpc>
                <a:spcPct val="110000"/>
              </a:lnSpc>
              <a:spcBef>
                <a:spcPts val="700"/>
              </a:spcBef>
              <a:spcAft>
                <a:spcPts val="0"/>
              </a:spcAft>
              <a:buSzPts val="2000"/>
              <a:buNone/>
            </a:pPr>
            <a:endParaRPr b="1"/>
          </a:p>
          <a:p>
            <a:pPr marL="228600" lvl="0" indent="-101600" algn="l" rtl="0">
              <a:lnSpc>
                <a:spcPct val="110000"/>
              </a:lnSpc>
              <a:spcBef>
                <a:spcPts val="700"/>
              </a:spcBef>
              <a:spcAft>
                <a:spcPts val="0"/>
              </a:spcAft>
              <a:buSzPts val="2000"/>
              <a:buNone/>
            </a:pPr>
            <a:endParaRPr b="1"/>
          </a:p>
          <a:p>
            <a:pPr marL="228600" lvl="0" indent="-101600" algn="l" rtl="0">
              <a:lnSpc>
                <a:spcPct val="110000"/>
              </a:lnSpc>
              <a:spcBef>
                <a:spcPts val="700"/>
              </a:spcBef>
              <a:spcAft>
                <a:spcPts val="0"/>
              </a:spcAft>
              <a:buSzPts val="2000"/>
              <a:buNone/>
            </a:pPr>
            <a:endParaRPr b="1"/>
          </a:p>
          <a:p>
            <a:pPr marL="228600" lvl="0" indent="-101600" algn="l" rtl="0">
              <a:lnSpc>
                <a:spcPct val="110000"/>
              </a:lnSpc>
              <a:spcBef>
                <a:spcPts val="700"/>
              </a:spcBef>
              <a:spcAft>
                <a:spcPts val="0"/>
              </a:spcAft>
              <a:buSzPts val="2000"/>
              <a:buNone/>
            </a:pPr>
            <a:endParaRPr/>
          </a:p>
        </p:txBody>
      </p:sp>
      <p:sp>
        <p:nvSpPr>
          <p:cNvPr id="478" name="Google Shape;478;p40"/>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79" name="Google Shape;479;p40"/>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40</a:t>
            </a:fld>
            <a:endParaRPr/>
          </a:p>
        </p:txBody>
      </p:sp>
      <p:pic>
        <p:nvPicPr>
          <p:cNvPr id="480" name="Google Shape;480;p40"/>
          <p:cNvPicPr preferRelativeResize="0"/>
          <p:nvPr/>
        </p:nvPicPr>
        <p:blipFill rotWithShape="1">
          <a:blip r:embed="rId3">
            <a:alphaModFix/>
          </a:blip>
          <a:srcRect/>
          <a:stretch/>
        </p:blipFill>
        <p:spPr>
          <a:xfrm>
            <a:off x="4731765" y="2075212"/>
            <a:ext cx="2533650" cy="885825"/>
          </a:xfrm>
          <a:prstGeom prst="rect">
            <a:avLst/>
          </a:prstGeom>
          <a:noFill/>
          <a:ln>
            <a:noFill/>
          </a:ln>
        </p:spPr>
      </p:pic>
      <p:pic>
        <p:nvPicPr>
          <p:cNvPr id="481" name="Google Shape;481;p40"/>
          <p:cNvPicPr preferRelativeResize="0"/>
          <p:nvPr/>
        </p:nvPicPr>
        <p:blipFill rotWithShape="1">
          <a:blip r:embed="rId4">
            <a:alphaModFix/>
          </a:blip>
          <a:srcRect/>
          <a:stretch/>
        </p:blipFill>
        <p:spPr>
          <a:xfrm>
            <a:off x="4731765" y="3787394"/>
            <a:ext cx="2981325" cy="876300"/>
          </a:xfrm>
          <a:prstGeom prst="rect">
            <a:avLst/>
          </a:prstGeom>
          <a:noFill/>
          <a:ln>
            <a:noFill/>
          </a:ln>
        </p:spPr>
      </p:pic>
      <p:pic>
        <p:nvPicPr>
          <p:cNvPr id="482" name="Google Shape;482;p40"/>
          <p:cNvPicPr preferRelativeResize="0"/>
          <p:nvPr/>
        </p:nvPicPr>
        <p:blipFill rotWithShape="1">
          <a:blip r:embed="rId5">
            <a:alphaModFix/>
          </a:blip>
          <a:srcRect/>
          <a:stretch/>
        </p:blipFill>
        <p:spPr>
          <a:xfrm>
            <a:off x="4602526" y="5605930"/>
            <a:ext cx="3476625" cy="723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1"/>
          <p:cNvSpPr txBox="1">
            <a:spLocks noGrp="1"/>
          </p:cNvSpPr>
          <p:nvPr>
            <p:ph type="body" idx="1"/>
          </p:nvPr>
        </p:nvSpPr>
        <p:spPr>
          <a:xfrm>
            <a:off x="1251678" y="263951"/>
            <a:ext cx="10178322" cy="594831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50"/>
              <a:buChar char="•"/>
            </a:pPr>
            <a:r>
              <a:rPr lang="en-AU" sz="1850"/>
              <a:t>Now, intuitively, we can see that:</a:t>
            </a:r>
            <a:endParaRPr/>
          </a:p>
          <a:p>
            <a:pPr marL="0" lvl="0" indent="0" algn="l" rtl="0">
              <a:lnSpc>
                <a:spcPct val="100000"/>
              </a:lnSpc>
              <a:spcBef>
                <a:spcPts val="700"/>
              </a:spcBef>
              <a:spcAft>
                <a:spcPts val="0"/>
              </a:spcAft>
              <a:buSzPts val="1850"/>
              <a:buNone/>
            </a:pPr>
            <a:endParaRPr sz="1850"/>
          </a:p>
          <a:p>
            <a:pPr marL="0" lvl="0" indent="0" algn="l" rtl="0">
              <a:lnSpc>
                <a:spcPct val="100000"/>
              </a:lnSpc>
              <a:spcBef>
                <a:spcPts val="700"/>
              </a:spcBef>
              <a:spcAft>
                <a:spcPts val="0"/>
              </a:spcAft>
              <a:buSzPts val="1850"/>
              <a:buNone/>
            </a:pPr>
            <a:endParaRPr sz="1850"/>
          </a:p>
          <a:p>
            <a:pPr marL="0" lvl="0" indent="0" algn="l" rtl="0">
              <a:lnSpc>
                <a:spcPct val="100000"/>
              </a:lnSpc>
              <a:spcBef>
                <a:spcPts val="700"/>
              </a:spcBef>
              <a:spcAft>
                <a:spcPts val="0"/>
              </a:spcAft>
              <a:buSzPts val="1850"/>
              <a:buNone/>
            </a:pPr>
            <a:endParaRPr sz="1850"/>
          </a:p>
          <a:p>
            <a:pPr marL="228600" lvl="0" indent="-228600" algn="l" rtl="0">
              <a:lnSpc>
                <a:spcPct val="100000"/>
              </a:lnSpc>
              <a:spcBef>
                <a:spcPts val="700"/>
              </a:spcBef>
              <a:spcAft>
                <a:spcPts val="0"/>
              </a:spcAft>
              <a:buSzPts val="1850"/>
              <a:buChar char="•"/>
            </a:pPr>
            <a:r>
              <a:rPr lang="en-AU" sz="1850"/>
              <a:t>Thus  R</a:t>
            </a:r>
            <a:r>
              <a:rPr lang="en-AU" sz="1850" baseline="30000"/>
              <a:t>2 </a:t>
            </a:r>
            <a:r>
              <a:rPr lang="en-AU" sz="1850"/>
              <a:t> is defined as:</a:t>
            </a:r>
            <a:endParaRPr/>
          </a:p>
          <a:p>
            <a:pPr marL="228600" lvl="0" indent="-111125" algn="l" rtl="0">
              <a:lnSpc>
                <a:spcPct val="100000"/>
              </a:lnSpc>
              <a:spcBef>
                <a:spcPts val="700"/>
              </a:spcBef>
              <a:spcAft>
                <a:spcPts val="0"/>
              </a:spcAft>
              <a:buSzPts val="1850"/>
              <a:buNone/>
            </a:pPr>
            <a:endParaRPr sz="1850"/>
          </a:p>
          <a:p>
            <a:pPr marL="0" lvl="0" indent="0" algn="l" rtl="0">
              <a:lnSpc>
                <a:spcPct val="100000"/>
              </a:lnSpc>
              <a:spcBef>
                <a:spcPts val="700"/>
              </a:spcBef>
              <a:spcAft>
                <a:spcPts val="0"/>
              </a:spcAft>
              <a:buSzPts val="1850"/>
              <a:buNone/>
            </a:pPr>
            <a:endParaRPr sz="1850"/>
          </a:p>
          <a:p>
            <a:pPr marL="228600" lvl="0" indent="-111125" algn="l" rtl="0">
              <a:lnSpc>
                <a:spcPct val="100000"/>
              </a:lnSpc>
              <a:spcBef>
                <a:spcPts val="700"/>
              </a:spcBef>
              <a:spcAft>
                <a:spcPts val="0"/>
              </a:spcAft>
              <a:buSzPts val="1850"/>
              <a:buNone/>
            </a:pPr>
            <a:endParaRPr sz="1850"/>
          </a:p>
          <a:p>
            <a:pPr marL="228600" lvl="0" indent="-111125" algn="l" rtl="0">
              <a:lnSpc>
                <a:spcPct val="100000"/>
              </a:lnSpc>
              <a:spcBef>
                <a:spcPts val="700"/>
              </a:spcBef>
              <a:spcAft>
                <a:spcPts val="0"/>
              </a:spcAft>
              <a:buSzPts val="1850"/>
              <a:buNone/>
            </a:pPr>
            <a:endParaRPr sz="1850"/>
          </a:p>
          <a:p>
            <a:pPr marL="0" lvl="0" indent="0" algn="l" rtl="0">
              <a:lnSpc>
                <a:spcPct val="100000"/>
              </a:lnSpc>
              <a:spcBef>
                <a:spcPts val="700"/>
              </a:spcBef>
              <a:spcAft>
                <a:spcPts val="0"/>
              </a:spcAft>
              <a:buSzPts val="1850"/>
              <a:buNone/>
            </a:pPr>
            <a:r>
              <a:rPr lang="en-AU" sz="1850" b="1"/>
              <a:t>Pitfalls of R-squared</a:t>
            </a:r>
            <a:endParaRPr sz="1850"/>
          </a:p>
          <a:p>
            <a:pPr marL="228600" lvl="0" indent="-228600" algn="l" rtl="0">
              <a:lnSpc>
                <a:spcPct val="100000"/>
              </a:lnSpc>
              <a:spcBef>
                <a:spcPts val="700"/>
              </a:spcBef>
              <a:spcAft>
                <a:spcPts val="0"/>
              </a:spcAft>
              <a:buSzPts val="1850"/>
              <a:buChar char="•"/>
            </a:pPr>
            <a:r>
              <a:rPr lang="en-AU" sz="1850"/>
              <a:t>R-squared can be made artificially high by adding more number of independent variables although they might be irrelevant. These features enable the model to learn more. As a result, the model will fit the data points better or will remain the same; resulting in the increased value of R-squared or remaining the same.</a:t>
            </a:r>
            <a:endParaRPr/>
          </a:p>
          <a:p>
            <a:pPr marL="228600" lvl="0" indent="-228600" algn="l" rtl="0">
              <a:lnSpc>
                <a:spcPct val="100000"/>
              </a:lnSpc>
              <a:spcBef>
                <a:spcPts val="700"/>
              </a:spcBef>
              <a:spcAft>
                <a:spcPts val="0"/>
              </a:spcAft>
              <a:buSzPts val="1850"/>
              <a:buChar char="•"/>
            </a:pPr>
            <a:r>
              <a:rPr lang="en-AU" sz="1850"/>
              <a:t>R-squared cannot determine whether the coefficient estimates and predictions are biased, which is why you must assess the residual plots.</a:t>
            </a:r>
            <a:endParaRPr/>
          </a:p>
          <a:p>
            <a:pPr marL="228600" lvl="0" indent="-111125" algn="l" rtl="0">
              <a:lnSpc>
                <a:spcPct val="100000"/>
              </a:lnSpc>
              <a:spcBef>
                <a:spcPts val="700"/>
              </a:spcBef>
              <a:spcAft>
                <a:spcPts val="0"/>
              </a:spcAft>
              <a:buSzPts val="1850"/>
              <a:buNone/>
            </a:pPr>
            <a:endParaRPr sz="1850"/>
          </a:p>
          <a:p>
            <a:pPr marL="0" lvl="0" indent="0" algn="l" rtl="0">
              <a:lnSpc>
                <a:spcPct val="100000"/>
              </a:lnSpc>
              <a:spcBef>
                <a:spcPts val="700"/>
              </a:spcBef>
              <a:spcAft>
                <a:spcPts val="0"/>
              </a:spcAft>
              <a:buSzPts val="1850"/>
              <a:buNone/>
            </a:pPr>
            <a:endParaRPr sz="1850"/>
          </a:p>
        </p:txBody>
      </p:sp>
      <p:sp>
        <p:nvSpPr>
          <p:cNvPr id="488" name="Google Shape;488;p41"/>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89" name="Google Shape;489;p41"/>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41</a:t>
            </a:fld>
            <a:endParaRPr/>
          </a:p>
        </p:txBody>
      </p:sp>
      <p:pic>
        <p:nvPicPr>
          <p:cNvPr id="490" name="Google Shape;490;p41"/>
          <p:cNvPicPr preferRelativeResize="0"/>
          <p:nvPr/>
        </p:nvPicPr>
        <p:blipFill rotWithShape="1">
          <a:blip r:embed="rId3">
            <a:alphaModFix/>
          </a:blip>
          <a:srcRect/>
          <a:stretch/>
        </p:blipFill>
        <p:spPr>
          <a:xfrm>
            <a:off x="3708368" y="894711"/>
            <a:ext cx="4171950" cy="619125"/>
          </a:xfrm>
          <a:prstGeom prst="rect">
            <a:avLst/>
          </a:prstGeom>
          <a:noFill/>
          <a:ln>
            <a:noFill/>
          </a:ln>
        </p:spPr>
      </p:pic>
      <p:pic>
        <p:nvPicPr>
          <p:cNvPr id="491" name="Google Shape;491;p41"/>
          <p:cNvPicPr preferRelativeResize="0"/>
          <p:nvPr/>
        </p:nvPicPr>
        <p:blipFill rotWithShape="1">
          <a:blip r:embed="rId4">
            <a:alphaModFix/>
          </a:blip>
          <a:srcRect/>
          <a:stretch/>
        </p:blipFill>
        <p:spPr>
          <a:xfrm>
            <a:off x="3708368" y="2491450"/>
            <a:ext cx="4391025" cy="914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2"/>
          <p:cNvSpPr txBox="1">
            <a:spLocks noGrp="1"/>
          </p:cNvSpPr>
          <p:nvPr>
            <p:ph type="body" idx="1"/>
          </p:nvPr>
        </p:nvSpPr>
        <p:spPr>
          <a:xfrm>
            <a:off x="1251678" y="136525"/>
            <a:ext cx="10178322" cy="658495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AU" b="1"/>
              <a:t>Adjusted R-squared</a:t>
            </a:r>
            <a:endParaRPr/>
          </a:p>
          <a:p>
            <a:pPr marL="228600" lvl="0" indent="-228600" algn="l" rtl="0">
              <a:lnSpc>
                <a:spcPct val="110000"/>
              </a:lnSpc>
              <a:spcBef>
                <a:spcPts val="700"/>
              </a:spcBef>
              <a:spcAft>
                <a:spcPts val="0"/>
              </a:spcAft>
              <a:buSzPts val="2000"/>
              <a:buChar char="•"/>
            </a:pPr>
            <a:r>
              <a:rPr lang="en-AU"/>
              <a:t>To counter the issue of adding more independent variables, you should consider using the metric Adjusted R-squared instead of R-squared. Simply put it penalizes the model for adding irrelevant explanatory variables. Mathematically,</a:t>
            </a:r>
            <a:endParaRPr/>
          </a:p>
          <a:p>
            <a:pPr marL="0" lvl="0" indent="0" algn="l" rtl="0">
              <a:lnSpc>
                <a:spcPct val="110000"/>
              </a:lnSpc>
              <a:spcBef>
                <a:spcPts val="700"/>
              </a:spcBef>
              <a:spcAft>
                <a:spcPts val="0"/>
              </a:spcAft>
              <a:buSzPts val="2000"/>
              <a:buNone/>
            </a:pPr>
            <a:endParaRPr/>
          </a:p>
          <a:p>
            <a:pPr marL="0" lvl="0" indent="0" algn="l" rtl="0">
              <a:lnSpc>
                <a:spcPct val="110000"/>
              </a:lnSpc>
              <a:spcBef>
                <a:spcPts val="700"/>
              </a:spcBef>
              <a:spcAft>
                <a:spcPts val="0"/>
              </a:spcAft>
              <a:buSzPts val="2000"/>
              <a:buNone/>
            </a:pPr>
            <a:endParaRPr/>
          </a:p>
          <a:p>
            <a:pPr marL="0" lvl="0" indent="0" algn="l" rtl="0">
              <a:lnSpc>
                <a:spcPct val="110000"/>
              </a:lnSpc>
              <a:spcBef>
                <a:spcPts val="700"/>
              </a:spcBef>
              <a:spcAft>
                <a:spcPts val="0"/>
              </a:spcAft>
              <a:buSzPts val="2000"/>
              <a:buNone/>
            </a:pPr>
            <a:endParaRPr/>
          </a:p>
          <a:p>
            <a:pPr marL="0" lvl="0" indent="0" algn="l" rtl="0">
              <a:lnSpc>
                <a:spcPct val="110000"/>
              </a:lnSpc>
              <a:spcBef>
                <a:spcPts val="700"/>
              </a:spcBef>
              <a:spcAft>
                <a:spcPts val="0"/>
              </a:spcAft>
              <a:buSzPts val="2000"/>
              <a:buNone/>
            </a:pPr>
            <a:r>
              <a:rPr lang="en-AU"/>
              <a:t>where</a:t>
            </a:r>
            <a:endParaRPr/>
          </a:p>
          <a:p>
            <a:pPr marL="0" lvl="0" indent="0" algn="l" rtl="0">
              <a:lnSpc>
                <a:spcPct val="110000"/>
              </a:lnSpc>
              <a:spcBef>
                <a:spcPts val="700"/>
              </a:spcBef>
              <a:spcAft>
                <a:spcPts val="0"/>
              </a:spcAft>
              <a:buSzPts val="2000"/>
              <a:buNone/>
            </a:pPr>
            <a:r>
              <a:rPr lang="en-AU"/>
              <a:t>n = Number of data points</a:t>
            </a:r>
            <a:endParaRPr/>
          </a:p>
          <a:p>
            <a:pPr marL="0" lvl="0" indent="0" algn="l" rtl="0">
              <a:lnSpc>
                <a:spcPct val="110000"/>
              </a:lnSpc>
              <a:spcBef>
                <a:spcPts val="700"/>
              </a:spcBef>
              <a:spcAft>
                <a:spcPts val="0"/>
              </a:spcAft>
              <a:buSzPts val="2000"/>
              <a:buNone/>
            </a:pPr>
            <a:r>
              <a:rPr lang="en-AU"/>
              <a:t>p = Number of explanatory/independent variables</a:t>
            </a:r>
            <a:endParaRPr/>
          </a:p>
          <a:p>
            <a:pPr marL="0" lvl="0" indent="0" algn="l" rtl="0">
              <a:lnSpc>
                <a:spcPct val="110000"/>
              </a:lnSpc>
              <a:spcBef>
                <a:spcPts val="700"/>
              </a:spcBef>
              <a:spcAft>
                <a:spcPts val="0"/>
              </a:spcAft>
              <a:buSzPts val="2000"/>
              <a:buNone/>
            </a:pPr>
            <a:endParaRPr/>
          </a:p>
          <a:p>
            <a:pPr marL="228600" lvl="0" indent="-228600" algn="l" rtl="0">
              <a:lnSpc>
                <a:spcPct val="110000"/>
              </a:lnSpc>
              <a:spcBef>
                <a:spcPts val="700"/>
              </a:spcBef>
              <a:spcAft>
                <a:spcPts val="0"/>
              </a:spcAft>
              <a:buSzPts val="2000"/>
              <a:buChar char="•"/>
            </a:pPr>
            <a:r>
              <a:rPr lang="en-AU"/>
              <a:t>So how is R-squared different from Adjusted R-squared? </a:t>
            </a:r>
            <a:endParaRPr/>
          </a:p>
          <a:p>
            <a:pPr marL="0" lvl="0" indent="0" algn="l" rtl="0">
              <a:lnSpc>
                <a:spcPct val="110000"/>
              </a:lnSpc>
              <a:spcBef>
                <a:spcPts val="700"/>
              </a:spcBef>
              <a:spcAft>
                <a:spcPts val="0"/>
              </a:spcAft>
              <a:buSzPts val="2000"/>
              <a:buNone/>
            </a:pPr>
            <a:r>
              <a:rPr lang="en-AU" b="1"/>
              <a:t>R-squared tells you how well your model fits the data points whereas Adjusted R-squared tells you how important is a particular feature to your model.</a:t>
            </a:r>
            <a:endParaRPr/>
          </a:p>
          <a:p>
            <a:pPr marL="0" lvl="0" indent="0" algn="l" rtl="0">
              <a:lnSpc>
                <a:spcPct val="110000"/>
              </a:lnSpc>
              <a:spcBef>
                <a:spcPts val="700"/>
              </a:spcBef>
              <a:spcAft>
                <a:spcPts val="0"/>
              </a:spcAft>
              <a:buSzPts val="2000"/>
              <a:buNone/>
            </a:pPr>
            <a:endParaRPr/>
          </a:p>
        </p:txBody>
      </p:sp>
      <p:sp>
        <p:nvSpPr>
          <p:cNvPr id="497" name="Google Shape;497;p42"/>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498" name="Google Shape;498;p42"/>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42</a:t>
            </a:fld>
            <a:endParaRPr/>
          </a:p>
        </p:txBody>
      </p:sp>
      <p:pic>
        <p:nvPicPr>
          <p:cNvPr id="499" name="Google Shape;499;p42"/>
          <p:cNvPicPr preferRelativeResize="0"/>
          <p:nvPr/>
        </p:nvPicPr>
        <p:blipFill rotWithShape="1">
          <a:blip r:embed="rId3">
            <a:alphaModFix/>
          </a:blip>
          <a:srcRect/>
          <a:stretch/>
        </p:blipFill>
        <p:spPr>
          <a:xfrm>
            <a:off x="3488213" y="1878978"/>
            <a:ext cx="4819650" cy="781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1251678" y="136525"/>
            <a:ext cx="10178322" cy="5960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62626"/>
              </a:buClr>
              <a:buSzPts val="3600"/>
              <a:buFont typeface="Impact"/>
              <a:buNone/>
            </a:pPr>
            <a:r>
              <a:rPr lang="en-AU" sz="3600">
                <a:solidFill>
                  <a:srgbClr val="262626"/>
                </a:solidFill>
              </a:rPr>
              <a:t>OVERFITTING- CATALYSTS FOR OVERFITTING</a:t>
            </a:r>
            <a:endParaRPr sz="3600"/>
          </a:p>
        </p:txBody>
      </p:sp>
      <p:sp>
        <p:nvSpPr>
          <p:cNvPr id="505" name="Google Shape;505;p43"/>
          <p:cNvSpPr txBox="1">
            <a:spLocks noGrp="1"/>
          </p:cNvSpPr>
          <p:nvPr>
            <p:ph type="body" idx="1"/>
          </p:nvPr>
        </p:nvSpPr>
        <p:spPr>
          <a:xfrm>
            <a:off x="1251678" y="810705"/>
            <a:ext cx="10178322" cy="5564974"/>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We will understand both Underfitting and Overfitting as they are important hand in hand.</a:t>
            </a:r>
            <a:endParaRPr/>
          </a:p>
          <a:p>
            <a:pPr marL="228600" lvl="0" indent="-228600" algn="l" rtl="0">
              <a:lnSpc>
                <a:spcPct val="110000"/>
              </a:lnSpc>
              <a:spcBef>
                <a:spcPts val="700"/>
              </a:spcBef>
              <a:spcAft>
                <a:spcPts val="0"/>
              </a:spcAft>
              <a:buSzPts val="2000"/>
              <a:buChar char="•"/>
            </a:pPr>
            <a:r>
              <a:rPr lang="en-AU"/>
              <a:t>Let us consider that we are designing a machine learning model. A model is said to be a good machine learning model if it generalizes any new input data from the problem domain in a proper way. This helps us to make predictions in the future data, that data model has never seen.</a:t>
            </a:r>
            <a:endParaRPr/>
          </a:p>
          <a:p>
            <a:pPr marL="228600" lvl="0" indent="-228600" algn="l" rtl="0">
              <a:lnSpc>
                <a:spcPct val="110000"/>
              </a:lnSpc>
              <a:spcBef>
                <a:spcPts val="700"/>
              </a:spcBef>
              <a:spcAft>
                <a:spcPts val="0"/>
              </a:spcAft>
              <a:buSzPts val="2000"/>
              <a:buChar char="•"/>
            </a:pPr>
            <a:r>
              <a:rPr lang="en-AU"/>
              <a:t>Now, suppose we want to check how well our machine learning model learns and generalizes to the new data. For that we have overfitting and underfitting, which are majorly responsible for the poor performances of the machine learning algorithms.</a:t>
            </a:r>
            <a:endParaRPr/>
          </a:p>
          <a:p>
            <a:pPr marL="0" lvl="0" indent="0" algn="l" rtl="0">
              <a:lnSpc>
                <a:spcPct val="110000"/>
              </a:lnSpc>
              <a:spcBef>
                <a:spcPts val="700"/>
              </a:spcBef>
              <a:spcAft>
                <a:spcPts val="0"/>
              </a:spcAft>
              <a:buSzPts val="2000"/>
              <a:buNone/>
            </a:pPr>
            <a:endParaRPr/>
          </a:p>
          <a:p>
            <a:pPr marL="0" lvl="0" indent="0" algn="l" rtl="0">
              <a:lnSpc>
                <a:spcPct val="110000"/>
              </a:lnSpc>
              <a:spcBef>
                <a:spcPts val="700"/>
              </a:spcBef>
              <a:spcAft>
                <a:spcPts val="0"/>
              </a:spcAft>
              <a:buSzPts val="2000"/>
              <a:buNone/>
            </a:pPr>
            <a:r>
              <a:rPr lang="en-AU" b="1"/>
              <a:t>Before diving further let’s understand two important terms:</a:t>
            </a:r>
            <a:endParaRPr/>
          </a:p>
          <a:p>
            <a:pPr marL="228600" lvl="0" indent="-228600" algn="l" rtl="0">
              <a:lnSpc>
                <a:spcPct val="110000"/>
              </a:lnSpc>
              <a:spcBef>
                <a:spcPts val="700"/>
              </a:spcBef>
              <a:spcAft>
                <a:spcPts val="0"/>
              </a:spcAft>
              <a:buSzPts val="2000"/>
              <a:buChar char="•"/>
            </a:pPr>
            <a:r>
              <a:rPr lang="en-AU" b="1"/>
              <a:t>Bias</a:t>
            </a:r>
            <a:r>
              <a:rPr lang="en-AU"/>
              <a:t> – Assumptions made by a model to make a function easier to learn.</a:t>
            </a:r>
            <a:endParaRPr/>
          </a:p>
          <a:p>
            <a:pPr marL="228600" lvl="0" indent="-228600" algn="l" rtl="0">
              <a:lnSpc>
                <a:spcPct val="110000"/>
              </a:lnSpc>
              <a:spcBef>
                <a:spcPts val="700"/>
              </a:spcBef>
              <a:spcAft>
                <a:spcPts val="0"/>
              </a:spcAft>
              <a:buSzPts val="2000"/>
              <a:buChar char="•"/>
            </a:pPr>
            <a:r>
              <a:rPr lang="en-AU" b="1"/>
              <a:t>Variance</a:t>
            </a:r>
            <a:r>
              <a:rPr lang="en-AU"/>
              <a:t> – If you train your data on training data and obtain a very low error, upon changing the data and then training the same previous model you experience high error, this is variance. </a:t>
            </a:r>
            <a:endParaRPr/>
          </a:p>
        </p:txBody>
      </p:sp>
      <p:sp>
        <p:nvSpPr>
          <p:cNvPr id="506" name="Google Shape;506;p43"/>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07" name="Google Shape;507;p43"/>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4"/>
          <p:cNvSpPr txBox="1">
            <a:spLocks noGrp="1"/>
          </p:cNvSpPr>
          <p:nvPr>
            <p:ph type="body" idx="1"/>
          </p:nvPr>
        </p:nvSpPr>
        <p:spPr>
          <a:xfrm>
            <a:off x="1251678" y="273377"/>
            <a:ext cx="10178322" cy="6102302"/>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AU" b="1"/>
              <a:t>Underfitting</a:t>
            </a:r>
            <a:endParaRPr/>
          </a:p>
          <a:p>
            <a:pPr marL="228600" lvl="0" indent="-228600" algn="l" rtl="0">
              <a:lnSpc>
                <a:spcPct val="110000"/>
              </a:lnSpc>
              <a:spcBef>
                <a:spcPts val="700"/>
              </a:spcBef>
              <a:spcAft>
                <a:spcPts val="0"/>
              </a:spcAft>
              <a:buSzPts val="2000"/>
              <a:buChar char="•"/>
            </a:pPr>
            <a:r>
              <a:rPr lang="en-AU"/>
              <a:t>A statistical model or a machine learning algorithm is said to have underfitting when it cannot capture the underlying trend of the data. </a:t>
            </a:r>
            <a:r>
              <a:rPr lang="en-AU" i="1"/>
              <a:t>(It’s just like trying to fit undersized pants!)</a:t>
            </a:r>
            <a:r>
              <a:rPr lang="en-AU"/>
              <a:t> </a:t>
            </a:r>
            <a:endParaRPr/>
          </a:p>
          <a:p>
            <a:pPr marL="228600" lvl="0" indent="-228600" algn="l" rtl="0">
              <a:lnSpc>
                <a:spcPct val="110000"/>
              </a:lnSpc>
              <a:spcBef>
                <a:spcPts val="700"/>
              </a:spcBef>
              <a:spcAft>
                <a:spcPts val="0"/>
              </a:spcAft>
              <a:buSzPts val="2000"/>
              <a:buChar char="•"/>
            </a:pPr>
            <a:r>
              <a:rPr lang="en-AU"/>
              <a:t>Underfitting destroys the accuracy of our machine learning model. </a:t>
            </a:r>
            <a:endParaRPr/>
          </a:p>
          <a:p>
            <a:pPr marL="228600" lvl="0" indent="-228600" algn="l" rtl="0">
              <a:lnSpc>
                <a:spcPct val="110000"/>
              </a:lnSpc>
              <a:spcBef>
                <a:spcPts val="700"/>
              </a:spcBef>
              <a:spcAft>
                <a:spcPts val="0"/>
              </a:spcAft>
              <a:buSzPts val="2000"/>
              <a:buChar char="•"/>
            </a:pPr>
            <a:r>
              <a:rPr lang="en-AU"/>
              <a:t>Its occurrence simply means that our model or the algorithm does not fit the data well enough. </a:t>
            </a:r>
            <a:endParaRPr/>
          </a:p>
          <a:p>
            <a:pPr marL="228600" lvl="0" indent="-228600" algn="l" rtl="0">
              <a:lnSpc>
                <a:spcPct val="110000"/>
              </a:lnSpc>
              <a:spcBef>
                <a:spcPts val="700"/>
              </a:spcBef>
              <a:spcAft>
                <a:spcPts val="0"/>
              </a:spcAft>
              <a:buSzPts val="2000"/>
              <a:buChar char="•"/>
            </a:pPr>
            <a:r>
              <a:rPr lang="en-AU"/>
              <a:t>It usually happens when we have less data to build an accurate model and also when we try to build a linear model with a non-linear data. </a:t>
            </a:r>
            <a:endParaRPr/>
          </a:p>
          <a:p>
            <a:pPr marL="228600" lvl="0" indent="-228600" algn="l" rtl="0">
              <a:lnSpc>
                <a:spcPct val="110000"/>
              </a:lnSpc>
              <a:spcBef>
                <a:spcPts val="700"/>
              </a:spcBef>
              <a:spcAft>
                <a:spcPts val="0"/>
              </a:spcAft>
              <a:buSzPts val="2000"/>
              <a:buChar char="•"/>
            </a:pPr>
            <a:r>
              <a:rPr lang="en-AU"/>
              <a:t>In such cases the rules of the machine learning model are too easy and flexible to be applied on such minimal data and therefore the model will probably make a lot of wrong predictions. </a:t>
            </a:r>
            <a:endParaRPr/>
          </a:p>
          <a:p>
            <a:pPr marL="228600" lvl="0" indent="-228600" algn="l" rtl="0">
              <a:lnSpc>
                <a:spcPct val="110000"/>
              </a:lnSpc>
              <a:spcBef>
                <a:spcPts val="700"/>
              </a:spcBef>
              <a:spcAft>
                <a:spcPts val="0"/>
              </a:spcAft>
              <a:buSzPts val="2000"/>
              <a:buChar char="•"/>
            </a:pPr>
            <a:r>
              <a:rPr lang="en-AU"/>
              <a:t>Underfitting can be avoided by using more data and also reducing the features by feature selection.</a:t>
            </a:r>
            <a:endParaRPr/>
          </a:p>
          <a:p>
            <a:pPr marL="228600" lvl="0" indent="-101600" algn="l" rtl="0">
              <a:lnSpc>
                <a:spcPct val="110000"/>
              </a:lnSpc>
              <a:spcBef>
                <a:spcPts val="700"/>
              </a:spcBef>
              <a:spcAft>
                <a:spcPts val="0"/>
              </a:spcAft>
              <a:buSzPts val="2000"/>
              <a:buNone/>
            </a:pPr>
            <a:endParaRPr/>
          </a:p>
          <a:p>
            <a:pPr marL="0" lvl="0" indent="0" algn="ctr" rtl="0">
              <a:lnSpc>
                <a:spcPct val="110000"/>
              </a:lnSpc>
              <a:spcBef>
                <a:spcPts val="700"/>
              </a:spcBef>
              <a:spcAft>
                <a:spcPts val="0"/>
              </a:spcAft>
              <a:buSzPts val="2000"/>
              <a:buNone/>
            </a:pPr>
            <a:r>
              <a:rPr lang="en-AU" b="1"/>
              <a:t>In a nutshell, Underfitting – High bias and low variance</a:t>
            </a:r>
            <a:endParaRPr/>
          </a:p>
          <a:p>
            <a:pPr marL="0" lvl="0" indent="0" algn="l" rtl="0">
              <a:lnSpc>
                <a:spcPct val="110000"/>
              </a:lnSpc>
              <a:spcBef>
                <a:spcPts val="700"/>
              </a:spcBef>
              <a:spcAft>
                <a:spcPts val="0"/>
              </a:spcAft>
              <a:buSzPts val="2000"/>
              <a:buNone/>
            </a:pPr>
            <a:endParaRPr/>
          </a:p>
        </p:txBody>
      </p:sp>
      <p:sp>
        <p:nvSpPr>
          <p:cNvPr id="513" name="Google Shape;513;p44"/>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14" name="Google Shape;514;p44"/>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5"/>
          <p:cNvSpPr txBox="1">
            <a:spLocks noGrp="1"/>
          </p:cNvSpPr>
          <p:nvPr>
            <p:ph type="body" idx="1"/>
          </p:nvPr>
        </p:nvSpPr>
        <p:spPr>
          <a:xfrm>
            <a:off x="1251678" y="273377"/>
            <a:ext cx="10178322" cy="6102302"/>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AU" b="1"/>
              <a:t>Techniques to reduce underfitting :</a:t>
            </a:r>
            <a:endParaRPr/>
          </a:p>
          <a:p>
            <a:pPr marL="0" lvl="0" indent="0" algn="ctr" rtl="0">
              <a:lnSpc>
                <a:spcPct val="110000"/>
              </a:lnSpc>
              <a:spcBef>
                <a:spcPts val="700"/>
              </a:spcBef>
              <a:spcAft>
                <a:spcPts val="0"/>
              </a:spcAft>
              <a:buSzPts val="2000"/>
              <a:buNone/>
            </a:pPr>
            <a:br>
              <a:rPr lang="en-AU" b="1"/>
            </a:br>
            <a:r>
              <a:rPr lang="en-AU"/>
              <a:t>1. Increase model complexity</a:t>
            </a:r>
            <a:br>
              <a:rPr lang="en-AU"/>
            </a:br>
            <a:r>
              <a:rPr lang="en-AU"/>
              <a:t>2. Increase number of features, performing feature engineering</a:t>
            </a:r>
            <a:br>
              <a:rPr lang="en-AU"/>
            </a:br>
            <a:r>
              <a:rPr lang="en-AU"/>
              <a:t>3. Remove noise from the data.</a:t>
            </a:r>
            <a:br>
              <a:rPr lang="en-AU"/>
            </a:br>
            <a:r>
              <a:rPr lang="en-AU"/>
              <a:t>4. Increase the number of epochs or increase the duration of training to get better results.</a:t>
            </a:r>
            <a:endParaRPr/>
          </a:p>
          <a:p>
            <a:pPr marL="0" lvl="0" indent="0" algn="ctr" rtl="0">
              <a:lnSpc>
                <a:spcPct val="110000"/>
              </a:lnSpc>
              <a:spcBef>
                <a:spcPts val="700"/>
              </a:spcBef>
              <a:spcAft>
                <a:spcPts val="0"/>
              </a:spcAft>
              <a:buSzPts val="2000"/>
              <a:buNone/>
            </a:pPr>
            <a:endParaRPr/>
          </a:p>
        </p:txBody>
      </p:sp>
      <p:sp>
        <p:nvSpPr>
          <p:cNvPr id="520" name="Google Shape;520;p45"/>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21" name="Google Shape;521;p45"/>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6"/>
          <p:cNvSpPr txBox="1">
            <a:spLocks noGrp="1"/>
          </p:cNvSpPr>
          <p:nvPr>
            <p:ph type="body" idx="1"/>
          </p:nvPr>
        </p:nvSpPr>
        <p:spPr>
          <a:xfrm>
            <a:off x="1251678" y="273377"/>
            <a:ext cx="10178322" cy="6102302"/>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AU" b="1"/>
              <a:t>Overfitting:</a:t>
            </a:r>
            <a:endParaRPr/>
          </a:p>
          <a:p>
            <a:pPr marL="228600" lvl="0" indent="-228600" algn="l" rtl="0">
              <a:lnSpc>
                <a:spcPct val="110000"/>
              </a:lnSpc>
              <a:spcBef>
                <a:spcPts val="700"/>
              </a:spcBef>
              <a:spcAft>
                <a:spcPts val="0"/>
              </a:spcAft>
              <a:buSzPts val="2000"/>
              <a:buChar char="•"/>
            </a:pPr>
            <a:r>
              <a:rPr lang="en-AU"/>
              <a:t>A statistical model is said to be overfitted, when we train it with a lot of data </a:t>
            </a:r>
            <a:r>
              <a:rPr lang="en-AU" i="1"/>
              <a:t>(just like fitting ourselves in oversized pants!)</a:t>
            </a:r>
            <a:r>
              <a:rPr lang="en-AU"/>
              <a:t>. </a:t>
            </a:r>
            <a:endParaRPr/>
          </a:p>
          <a:p>
            <a:pPr marL="228600" lvl="0" indent="-228600" algn="l" rtl="0">
              <a:lnSpc>
                <a:spcPct val="110000"/>
              </a:lnSpc>
              <a:spcBef>
                <a:spcPts val="700"/>
              </a:spcBef>
              <a:spcAft>
                <a:spcPts val="0"/>
              </a:spcAft>
              <a:buSzPts val="2000"/>
              <a:buChar char="•"/>
            </a:pPr>
            <a:r>
              <a:rPr lang="en-AU"/>
              <a:t>When a model gets trained with so much of data, it starts learning from the noise and inaccurate data entries in our data set. </a:t>
            </a:r>
            <a:endParaRPr/>
          </a:p>
          <a:p>
            <a:pPr marL="228600" lvl="0" indent="-228600" algn="l" rtl="0">
              <a:lnSpc>
                <a:spcPct val="110000"/>
              </a:lnSpc>
              <a:spcBef>
                <a:spcPts val="700"/>
              </a:spcBef>
              <a:spcAft>
                <a:spcPts val="0"/>
              </a:spcAft>
              <a:buSzPts val="2000"/>
              <a:buChar char="•"/>
            </a:pPr>
            <a:r>
              <a:rPr lang="en-AU"/>
              <a:t>Then the model does not categorize the data correctly, because of too many details and noise.</a:t>
            </a:r>
            <a:endParaRPr/>
          </a:p>
          <a:p>
            <a:pPr marL="228600" lvl="0" indent="-228600" algn="l" rtl="0">
              <a:lnSpc>
                <a:spcPct val="110000"/>
              </a:lnSpc>
              <a:spcBef>
                <a:spcPts val="700"/>
              </a:spcBef>
              <a:spcAft>
                <a:spcPts val="0"/>
              </a:spcAft>
              <a:buSzPts val="2000"/>
              <a:buChar char="•"/>
            </a:pPr>
            <a:r>
              <a:rPr lang="en-AU"/>
              <a:t> The causes of overfitting are the non-parametric and non-linear methods because these types of machine learning algorithms have more freedom in building the model based on the dataset and therefore they can really build unrealistic models. </a:t>
            </a:r>
            <a:endParaRPr/>
          </a:p>
          <a:p>
            <a:pPr marL="228600" lvl="0" indent="-228600" algn="l" rtl="0">
              <a:lnSpc>
                <a:spcPct val="110000"/>
              </a:lnSpc>
              <a:spcBef>
                <a:spcPts val="700"/>
              </a:spcBef>
              <a:spcAft>
                <a:spcPts val="0"/>
              </a:spcAft>
              <a:buSzPts val="2000"/>
              <a:buChar char="•"/>
            </a:pPr>
            <a:r>
              <a:rPr lang="en-AU"/>
              <a:t>A solution to avoid overfitting is using a linear algorithm if we have linear data or using the parameters like the maximal depth if we are using decision trees.</a:t>
            </a:r>
            <a:endParaRPr/>
          </a:p>
          <a:p>
            <a:pPr marL="0" lvl="0" indent="0" algn="l" rtl="0">
              <a:lnSpc>
                <a:spcPct val="110000"/>
              </a:lnSpc>
              <a:spcBef>
                <a:spcPts val="700"/>
              </a:spcBef>
              <a:spcAft>
                <a:spcPts val="0"/>
              </a:spcAft>
              <a:buSzPts val="2000"/>
              <a:buNone/>
            </a:pPr>
            <a:endParaRPr/>
          </a:p>
          <a:p>
            <a:pPr marL="0" lvl="0" indent="0" algn="ctr" rtl="0">
              <a:lnSpc>
                <a:spcPct val="110000"/>
              </a:lnSpc>
              <a:spcBef>
                <a:spcPts val="700"/>
              </a:spcBef>
              <a:spcAft>
                <a:spcPts val="0"/>
              </a:spcAft>
              <a:buSzPts val="2000"/>
              <a:buNone/>
            </a:pPr>
            <a:r>
              <a:rPr lang="en-AU" b="1"/>
              <a:t>In a nutshell, Overfitting – High variance and low bias</a:t>
            </a:r>
            <a:endParaRPr/>
          </a:p>
        </p:txBody>
      </p:sp>
      <p:sp>
        <p:nvSpPr>
          <p:cNvPr id="527" name="Google Shape;527;p46"/>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28" name="Google Shape;528;p46"/>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7"/>
          <p:cNvSpPr txBox="1">
            <a:spLocks noGrp="1"/>
          </p:cNvSpPr>
          <p:nvPr>
            <p:ph type="title"/>
          </p:nvPr>
        </p:nvSpPr>
        <p:spPr>
          <a:xfrm>
            <a:off x="1251678" y="382385"/>
            <a:ext cx="10178322" cy="72997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590"/>
              <a:buFont typeface="Impact"/>
              <a:buNone/>
            </a:pPr>
            <a:r>
              <a:rPr lang="en-AU" sz="4590"/>
              <a:t>EXAMPLE</a:t>
            </a:r>
            <a:endParaRPr/>
          </a:p>
        </p:txBody>
      </p:sp>
      <p:sp>
        <p:nvSpPr>
          <p:cNvPr id="534" name="Google Shape;534;p47"/>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35" name="Google Shape;535;p47"/>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47</a:t>
            </a:fld>
            <a:endParaRPr/>
          </a:p>
        </p:txBody>
      </p:sp>
      <p:pic>
        <p:nvPicPr>
          <p:cNvPr id="536" name="Google Shape;536;p47"/>
          <p:cNvPicPr preferRelativeResize="0">
            <a:picLocks noGrp="1"/>
          </p:cNvPicPr>
          <p:nvPr>
            <p:ph type="body" idx="1"/>
          </p:nvPr>
        </p:nvPicPr>
        <p:blipFill rotWithShape="1">
          <a:blip r:embed="rId3">
            <a:alphaModFix/>
          </a:blip>
          <a:srcRect/>
          <a:stretch/>
        </p:blipFill>
        <p:spPr>
          <a:xfrm>
            <a:off x="4038599" y="562292"/>
            <a:ext cx="6879362" cy="2642822"/>
          </a:xfrm>
          <a:prstGeom prst="rect">
            <a:avLst/>
          </a:prstGeom>
          <a:noFill/>
          <a:ln>
            <a:noFill/>
          </a:ln>
        </p:spPr>
      </p:pic>
      <p:pic>
        <p:nvPicPr>
          <p:cNvPr id="537" name="Google Shape;537;p47"/>
          <p:cNvPicPr preferRelativeResize="0"/>
          <p:nvPr/>
        </p:nvPicPr>
        <p:blipFill rotWithShape="1">
          <a:blip r:embed="rId4">
            <a:alphaModFix/>
          </a:blip>
          <a:srcRect/>
          <a:stretch/>
        </p:blipFill>
        <p:spPr>
          <a:xfrm>
            <a:off x="3876398" y="3522072"/>
            <a:ext cx="7203765" cy="2953543"/>
          </a:xfrm>
          <a:prstGeom prst="rect">
            <a:avLst/>
          </a:prstGeom>
          <a:noFill/>
          <a:ln>
            <a:noFill/>
          </a:ln>
        </p:spPr>
      </p:pic>
      <p:pic>
        <p:nvPicPr>
          <p:cNvPr id="538" name="Google Shape;538;p47" descr="Image result for arrow right image"/>
          <p:cNvPicPr preferRelativeResize="0"/>
          <p:nvPr/>
        </p:nvPicPr>
        <p:blipFill rotWithShape="1">
          <a:blip r:embed="rId5">
            <a:alphaModFix/>
          </a:blip>
          <a:srcRect/>
          <a:stretch/>
        </p:blipFill>
        <p:spPr>
          <a:xfrm>
            <a:off x="1536328" y="1441368"/>
            <a:ext cx="1990234" cy="1095375"/>
          </a:xfrm>
          <a:prstGeom prst="rect">
            <a:avLst/>
          </a:prstGeom>
          <a:noFill/>
          <a:ln>
            <a:noFill/>
          </a:ln>
        </p:spPr>
      </p:pic>
      <p:pic>
        <p:nvPicPr>
          <p:cNvPr id="539" name="Google Shape;539;p47" descr="Image result for arrow right image"/>
          <p:cNvPicPr preferRelativeResize="0"/>
          <p:nvPr/>
        </p:nvPicPr>
        <p:blipFill rotWithShape="1">
          <a:blip r:embed="rId5">
            <a:alphaModFix/>
          </a:blip>
          <a:srcRect/>
          <a:stretch/>
        </p:blipFill>
        <p:spPr>
          <a:xfrm>
            <a:off x="1536327" y="4451155"/>
            <a:ext cx="1990234" cy="1095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8"/>
          <p:cNvSpPr txBox="1">
            <a:spLocks noGrp="1"/>
          </p:cNvSpPr>
          <p:nvPr>
            <p:ph type="body" idx="1"/>
          </p:nvPr>
        </p:nvSpPr>
        <p:spPr>
          <a:xfrm>
            <a:off x="1251678" y="509047"/>
            <a:ext cx="10178322" cy="5370545"/>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b="1"/>
              <a:t>Techniques to reduce overfitting :</a:t>
            </a:r>
            <a:endParaRPr/>
          </a:p>
          <a:p>
            <a:pPr marL="0" lvl="0" indent="0" algn="ctr" rtl="0">
              <a:lnSpc>
                <a:spcPct val="110000"/>
              </a:lnSpc>
              <a:spcBef>
                <a:spcPts val="700"/>
              </a:spcBef>
              <a:spcAft>
                <a:spcPts val="0"/>
              </a:spcAft>
              <a:buSzPts val="2000"/>
              <a:buNone/>
            </a:pPr>
            <a:br>
              <a:rPr lang="en-AU" b="1"/>
            </a:br>
            <a:r>
              <a:rPr lang="en-AU"/>
              <a:t>1. Increase training data.</a:t>
            </a:r>
            <a:br>
              <a:rPr lang="en-AU"/>
            </a:br>
            <a:r>
              <a:rPr lang="en-AU"/>
              <a:t>2. Reduce model complexity.</a:t>
            </a:r>
            <a:br>
              <a:rPr lang="en-AU"/>
            </a:br>
            <a:r>
              <a:rPr lang="en-AU"/>
              <a:t>3. Early stopping during the training phase (have an eye over the loss over the training period as soon as loss begins to increase stop training).</a:t>
            </a:r>
            <a:br>
              <a:rPr lang="en-AU"/>
            </a:br>
            <a:r>
              <a:rPr lang="en-AU"/>
              <a:t>4. Ridge Regularization and Lasso Regularization</a:t>
            </a:r>
            <a:br>
              <a:rPr lang="en-AU"/>
            </a:br>
            <a:r>
              <a:rPr lang="en-AU"/>
              <a:t>5. Use dropout for neural networks to tackle overfitting.</a:t>
            </a:r>
            <a:endParaRPr/>
          </a:p>
        </p:txBody>
      </p:sp>
      <p:sp>
        <p:nvSpPr>
          <p:cNvPr id="545" name="Google Shape;545;p48"/>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46" name="Google Shape;546;p4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49" descr="A group of people standing in front of a crowd&#10;&#10;Description automatically generated"/>
          <p:cNvPicPr preferRelativeResize="0">
            <a:picLocks noGrp="1"/>
          </p:cNvPicPr>
          <p:nvPr>
            <p:ph type="body" idx="1"/>
          </p:nvPr>
        </p:nvPicPr>
        <p:blipFill rotWithShape="1">
          <a:blip r:embed="rId3">
            <a:alphaModFix/>
          </a:blip>
          <a:srcRect/>
          <a:stretch/>
        </p:blipFill>
        <p:spPr>
          <a:xfrm>
            <a:off x="2997840" y="136525"/>
            <a:ext cx="6196319" cy="6239154"/>
          </a:xfrm>
          <a:prstGeom prst="rect">
            <a:avLst/>
          </a:prstGeom>
          <a:noFill/>
          <a:ln>
            <a:noFill/>
          </a:ln>
        </p:spPr>
      </p:pic>
      <p:sp>
        <p:nvSpPr>
          <p:cNvPr id="552" name="Google Shape;552;p49"/>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53" name="Google Shape;553;p49"/>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5"/>
          <p:cNvSpPr txBox="1">
            <a:spLocks noGrp="1"/>
          </p:cNvSpPr>
          <p:nvPr>
            <p:ph type="title"/>
          </p:nvPr>
        </p:nvSpPr>
        <p:spPr>
          <a:xfrm>
            <a:off x="1327093" y="136525"/>
            <a:ext cx="10178322" cy="5960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590"/>
              <a:buFont typeface="Impact"/>
              <a:buNone/>
            </a:pPr>
            <a:r>
              <a:rPr lang="en-AU" sz="4590"/>
              <a:t>BINARY CLASSIFICATION</a:t>
            </a:r>
            <a:endParaRPr/>
          </a:p>
        </p:txBody>
      </p:sp>
      <p:sp>
        <p:nvSpPr>
          <p:cNvPr id="149" name="Google Shape;149;p5"/>
          <p:cNvSpPr txBox="1">
            <a:spLocks noGrp="1"/>
          </p:cNvSpPr>
          <p:nvPr>
            <p:ph type="body" idx="1"/>
          </p:nvPr>
        </p:nvSpPr>
        <p:spPr>
          <a:xfrm>
            <a:off x="1251678" y="1055803"/>
            <a:ext cx="10178322" cy="4823790"/>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Binary Classification would generally fall into the domain of Supervised Learning since the training dataset is labelled.</a:t>
            </a:r>
            <a:endParaRPr/>
          </a:p>
          <a:p>
            <a:pPr marL="228600" lvl="0" indent="-228600" algn="l" rtl="0">
              <a:lnSpc>
                <a:spcPct val="110000"/>
              </a:lnSpc>
              <a:spcBef>
                <a:spcPts val="700"/>
              </a:spcBef>
              <a:spcAft>
                <a:spcPts val="0"/>
              </a:spcAft>
              <a:buSzPts val="2000"/>
              <a:buChar char="•"/>
            </a:pPr>
            <a:r>
              <a:rPr lang="en-AU"/>
              <a:t>And as the name suggests it is simply a special case in which there are only two classes.</a:t>
            </a:r>
            <a:endParaRPr/>
          </a:p>
          <a:p>
            <a:pPr marL="228600" lvl="0" indent="-228600" algn="l" rtl="0">
              <a:lnSpc>
                <a:spcPct val="110000"/>
              </a:lnSpc>
              <a:spcBef>
                <a:spcPts val="700"/>
              </a:spcBef>
              <a:spcAft>
                <a:spcPts val="0"/>
              </a:spcAft>
              <a:buSzPts val="2000"/>
              <a:buChar char="•"/>
            </a:pPr>
            <a:r>
              <a:rPr lang="en-AU"/>
              <a:t>Some typical examples include:</a:t>
            </a:r>
            <a:endParaRPr/>
          </a:p>
          <a:p>
            <a:pPr marL="457200" lvl="1" indent="0" algn="l" rtl="0">
              <a:lnSpc>
                <a:spcPct val="110000"/>
              </a:lnSpc>
              <a:spcBef>
                <a:spcPts val="700"/>
              </a:spcBef>
              <a:spcAft>
                <a:spcPts val="0"/>
              </a:spcAft>
              <a:buSzPts val="1800"/>
              <a:buNone/>
            </a:pPr>
            <a:r>
              <a:rPr lang="en-AU" b="1"/>
              <a:t>Credit Card Fraudulent Transaction detection</a:t>
            </a:r>
            <a:endParaRPr/>
          </a:p>
          <a:p>
            <a:pPr marL="457200" lvl="1" indent="0" algn="l" rtl="0">
              <a:lnSpc>
                <a:spcPct val="110000"/>
              </a:lnSpc>
              <a:spcBef>
                <a:spcPts val="700"/>
              </a:spcBef>
              <a:spcAft>
                <a:spcPts val="0"/>
              </a:spcAft>
              <a:buSzPts val="1800"/>
              <a:buNone/>
            </a:pPr>
            <a:r>
              <a:rPr lang="en-AU" b="1"/>
              <a:t>Medical Diagnosis</a:t>
            </a:r>
            <a:endParaRPr/>
          </a:p>
          <a:p>
            <a:pPr marL="457200" lvl="1" indent="0" algn="l" rtl="0">
              <a:lnSpc>
                <a:spcPct val="110000"/>
              </a:lnSpc>
              <a:spcBef>
                <a:spcPts val="700"/>
              </a:spcBef>
              <a:spcAft>
                <a:spcPts val="0"/>
              </a:spcAft>
              <a:buSzPts val="1800"/>
              <a:buNone/>
            </a:pPr>
            <a:r>
              <a:rPr lang="en-AU" b="1"/>
              <a:t>Spam Detection</a:t>
            </a:r>
            <a:endParaRPr/>
          </a:p>
          <a:p>
            <a:pPr marL="228600" lvl="0" indent="-228600" algn="l" rtl="0">
              <a:lnSpc>
                <a:spcPct val="110000"/>
              </a:lnSpc>
              <a:spcBef>
                <a:spcPts val="700"/>
              </a:spcBef>
              <a:spcAft>
                <a:spcPts val="0"/>
              </a:spcAft>
              <a:buSzPts val="2000"/>
              <a:buChar char="•"/>
            </a:pPr>
            <a:r>
              <a:rPr lang="en-AU"/>
              <a:t>Now there are various paradigms that are used for learning binary classifiers which include:</a:t>
            </a:r>
            <a:endParaRPr/>
          </a:p>
          <a:p>
            <a:pPr marL="457200" lvl="1" indent="0" algn="l" rtl="0">
              <a:lnSpc>
                <a:spcPct val="110000"/>
              </a:lnSpc>
              <a:spcBef>
                <a:spcPts val="700"/>
              </a:spcBef>
              <a:spcAft>
                <a:spcPts val="0"/>
              </a:spcAft>
              <a:buSzPts val="1800"/>
              <a:buNone/>
            </a:pPr>
            <a:r>
              <a:rPr lang="en-AU" b="1"/>
              <a:t>Decision Trees</a:t>
            </a:r>
            <a:endParaRPr/>
          </a:p>
          <a:p>
            <a:pPr marL="457200" lvl="1" indent="0" algn="l" rtl="0">
              <a:lnSpc>
                <a:spcPct val="110000"/>
              </a:lnSpc>
              <a:spcBef>
                <a:spcPts val="700"/>
              </a:spcBef>
              <a:spcAft>
                <a:spcPts val="0"/>
              </a:spcAft>
              <a:buSzPts val="1800"/>
              <a:buNone/>
            </a:pPr>
            <a:r>
              <a:rPr lang="en-AU" b="1"/>
              <a:t>Neural Networks</a:t>
            </a:r>
            <a:endParaRPr/>
          </a:p>
          <a:p>
            <a:pPr marL="457200" lvl="1" indent="0" algn="l" rtl="0">
              <a:lnSpc>
                <a:spcPct val="110000"/>
              </a:lnSpc>
              <a:spcBef>
                <a:spcPts val="700"/>
              </a:spcBef>
              <a:spcAft>
                <a:spcPts val="0"/>
              </a:spcAft>
              <a:buSzPts val="1800"/>
              <a:buNone/>
            </a:pPr>
            <a:r>
              <a:rPr lang="en-AU" b="1"/>
              <a:t>Bayesian Classification</a:t>
            </a:r>
            <a:endParaRPr/>
          </a:p>
          <a:p>
            <a:pPr marL="457200" lvl="1" indent="0" algn="l" rtl="0">
              <a:lnSpc>
                <a:spcPct val="110000"/>
              </a:lnSpc>
              <a:spcBef>
                <a:spcPts val="700"/>
              </a:spcBef>
              <a:spcAft>
                <a:spcPts val="0"/>
              </a:spcAft>
              <a:buSzPts val="1800"/>
              <a:buNone/>
            </a:pPr>
            <a:r>
              <a:rPr lang="en-AU" b="1"/>
              <a:t>Support Vector Machines</a:t>
            </a:r>
            <a:endParaRPr/>
          </a:p>
          <a:p>
            <a:pPr marL="228600" lvl="0" indent="-101600" algn="l" rtl="0">
              <a:lnSpc>
                <a:spcPct val="110000"/>
              </a:lnSpc>
              <a:spcBef>
                <a:spcPts val="700"/>
              </a:spcBef>
              <a:spcAft>
                <a:spcPts val="0"/>
              </a:spcAft>
              <a:buSzPts val="2000"/>
              <a:buNone/>
            </a:pPr>
            <a:endParaRPr/>
          </a:p>
        </p:txBody>
      </p:sp>
      <p:sp>
        <p:nvSpPr>
          <p:cNvPr id="150" name="Google Shape;150;p5"/>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151" name="Google Shape;151;p5"/>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0"/>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AU"/>
              <a:t>CASE STUDY OF POLYNOMIAL REGRESSION.</a:t>
            </a:r>
            <a:endParaRPr/>
          </a:p>
        </p:txBody>
      </p:sp>
      <p:sp>
        <p:nvSpPr>
          <p:cNvPr id="559" name="Google Shape;559;p50"/>
          <p:cNvSpPr txBox="1">
            <a:spLocks noGrp="1"/>
          </p:cNvSpPr>
          <p:nvPr>
            <p:ph type="body" idx="1"/>
          </p:nvPr>
        </p:nvSpPr>
        <p:spPr>
          <a:xfrm>
            <a:off x="1251678" y="1800520"/>
            <a:ext cx="10178322" cy="45845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50"/>
              <a:buNone/>
            </a:pPr>
            <a:r>
              <a:rPr lang="en-AU" sz="1850" b="1"/>
              <a:t>What is Polynomial Regression?</a:t>
            </a:r>
            <a:endParaRPr/>
          </a:p>
          <a:p>
            <a:pPr marL="228600" lvl="0" indent="-228600" algn="l" rtl="0">
              <a:lnSpc>
                <a:spcPct val="100000"/>
              </a:lnSpc>
              <a:spcBef>
                <a:spcPts val="700"/>
              </a:spcBef>
              <a:spcAft>
                <a:spcPts val="0"/>
              </a:spcAft>
              <a:buSzPts val="1850"/>
              <a:buChar char="•"/>
            </a:pPr>
            <a:r>
              <a:rPr lang="en-AU" sz="1850" b="1"/>
              <a:t>Polynomial regression is a special case of linear regression where we fit a polynomial equation on the data with a curvilinear relationship between the target variable and the independent variables.</a:t>
            </a:r>
            <a:endParaRPr/>
          </a:p>
          <a:p>
            <a:pPr marL="228600" lvl="0" indent="-228600" algn="l" rtl="0">
              <a:lnSpc>
                <a:spcPct val="100000"/>
              </a:lnSpc>
              <a:spcBef>
                <a:spcPts val="700"/>
              </a:spcBef>
              <a:spcAft>
                <a:spcPts val="0"/>
              </a:spcAft>
              <a:buSzPts val="1850"/>
              <a:buChar char="•"/>
            </a:pPr>
            <a:r>
              <a:rPr lang="en-AU" sz="1850"/>
              <a:t>In a curvilinear relationship, the value of the target variable changes in a non-uniform manner with respect to the predictor (s).</a:t>
            </a:r>
            <a:endParaRPr sz="1850" b="1"/>
          </a:p>
          <a:p>
            <a:pPr marL="228600" lvl="0" indent="-228600" algn="l" rtl="0">
              <a:lnSpc>
                <a:spcPct val="100000"/>
              </a:lnSpc>
              <a:spcBef>
                <a:spcPts val="700"/>
              </a:spcBef>
              <a:spcAft>
                <a:spcPts val="0"/>
              </a:spcAft>
              <a:buSzPts val="1850"/>
              <a:buChar char="•"/>
            </a:pPr>
            <a:r>
              <a:rPr lang="en-AU" sz="1850"/>
              <a:t>Polynomial regression is a special case of linear regression. It’s based on the idea of how to your select your features. Looking at the multivariate regression with 2 variables: x1 and x2. Linear regression will look like this:</a:t>
            </a:r>
            <a:endParaRPr/>
          </a:p>
          <a:p>
            <a:pPr marL="0" lvl="0" indent="0" algn="ctr" rtl="0">
              <a:lnSpc>
                <a:spcPct val="100000"/>
              </a:lnSpc>
              <a:spcBef>
                <a:spcPts val="700"/>
              </a:spcBef>
              <a:spcAft>
                <a:spcPts val="0"/>
              </a:spcAft>
              <a:buSzPts val="1850"/>
              <a:buNone/>
            </a:pPr>
            <a:r>
              <a:rPr lang="en-AU" sz="1850"/>
              <a:t>    </a:t>
            </a:r>
            <a:r>
              <a:rPr lang="en-AU" sz="1850" b="1"/>
              <a:t>y = a1 * x1 + a2 * x2.</a:t>
            </a:r>
            <a:endParaRPr/>
          </a:p>
          <a:p>
            <a:pPr marL="228600" lvl="0" indent="-228600" algn="l" rtl="0">
              <a:lnSpc>
                <a:spcPct val="100000"/>
              </a:lnSpc>
              <a:spcBef>
                <a:spcPts val="700"/>
              </a:spcBef>
              <a:spcAft>
                <a:spcPts val="0"/>
              </a:spcAft>
              <a:buSzPts val="1850"/>
              <a:buChar char="•"/>
            </a:pPr>
            <a:r>
              <a:rPr lang="en-AU" sz="1850"/>
              <a:t>Now you want to have a polynomial regression (let’s make 2-degree polynomial). We will create a few additional features: x1*x2, x1^2 and x2^2. So we will get your ‘linear regression’:</a:t>
            </a:r>
            <a:endParaRPr/>
          </a:p>
          <a:p>
            <a:pPr marL="0" lvl="0" indent="0" algn="ctr" rtl="0">
              <a:lnSpc>
                <a:spcPct val="100000"/>
              </a:lnSpc>
              <a:spcBef>
                <a:spcPts val="700"/>
              </a:spcBef>
              <a:spcAft>
                <a:spcPts val="0"/>
              </a:spcAft>
              <a:buSzPts val="1850"/>
              <a:buNone/>
            </a:pPr>
            <a:r>
              <a:rPr lang="en-AU" sz="1850" b="1"/>
              <a:t>   y = a1 * x1 + a2 * x2 + a3 * x1*x2 + a4 * x1^2 + a5 * x2^2</a:t>
            </a:r>
            <a:endParaRPr/>
          </a:p>
          <a:p>
            <a:pPr marL="228600" lvl="0" indent="-111125" algn="l" rtl="0">
              <a:lnSpc>
                <a:spcPct val="100000"/>
              </a:lnSpc>
              <a:spcBef>
                <a:spcPts val="700"/>
              </a:spcBef>
              <a:spcAft>
                <a:spcPts val="0"/>
              </a:spcAft>
              <a:buSzPts val="1850"/>
              <a:buNone/>
            </a:pPr>
            <a:endParaRPr sz="1850"/>
          </a:p>
          <a:p>
            <a:pPr marL="228600" lvl="0" indent="-111125" algn="l" rtl="0">
              <a:lnSpc>
                <a:spcPct val="100000"/>
              </a:lnSpc>
              <a:spcBef>
                <a:spcPts val="700"/>
              </a:spcBef>
              <a:spcAft>
                <a:spcPts val="0"/>
              </a:spcAft>
              <a:buSzPts val="1850"/>
              <a:buNone/>
            </a:pPr>
            <a:endParaRPr sz="1850"/>
          </a:p>
        </p:txBody>
      </p:sp>
      <p:sp>
        <p:nvSpPr>
          <p:cNvPr id="560" name="Google Shape;560;p50"/>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61" name="Google Shape;561;p50"/>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1"/>
          <p:cNvSpPr txBox="1">
            <a:spLocks noGrp="1"/>
          </p:cNvSpPr>
          <p:nvPr>
            <p:ph type="body" idx="1"/>
          </p:nvPr>
        </p:nvSpPr>
        <p:spPr>
          <a:xfrm>
            <a:off x="1251678" y="216817"/>
            <a:ext cx="10178322" cy="5662776"/>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A polynomial term: a quadratic (squared) or cubic (cubed) term turns a linear regression model into a curve.</a:t>
            </a:r>
            <a:endParaRPr/>
          </a:p>
          <a:p>
            <a:pPr marL="228600" lvl="0" indent="-228600" algn="l" rtl="0">
              <a:lnSpc>
                <a:spcPct val="110000"/>
              </a:lnSpc>
              <a:spcBef>
                <a:spcPts val="700"/>
              </a:spcBef>
              <a:spcAft>
                <a:spcPts val="0"/>
              </a:spcAft>
              <a:buSzPts val="2000"/>
              <a:buChar char="•"/>
            </a:pPr>
            <a:r>
              <a:rPr lang="en-AU"/>
              <a:t>But because it is the data X that is squared or cubed, it still qualifies as a linear model. </a:t>
            </a:r>
            <a:endParaRPr/>
          </a:p>
          <a:p>
            <a:pPr marL="228600" lvl="0" indent="-228600" algn="l" rtl="0">
              <a:lnSpc>
                <a:spcPct val="110000"/>
              </a:lnSpc>
              <a:spcBef>
                <a:spcPts val="700"/>
              </a:spcBef>
              <a:spcAft>
                <a:spcPts val="0"/>
              </a:spcAft>
              <a:buSzPts val="2000"/>
              <a:buChar char="•"/>
            </a:pPr>
            <a:r>
              <a:rPr lang="en-AU"/>
              <a:t>This makes it a nice and straightforward way to model curves without having to model complicated nonlinear models.</a:t>
            </a:r>
            <a:endParaRPr/>
          </a:p>
          <a:p>
            <a:pPr marL="228600" lvl="0" indent="-101600" algn="l" rtl="0">
              <a:lnSpc>
                <a:spcPct val="110000"/>
              </a:lnSpc>
              <a:spcBef>
                <a:spcPts val="700"/>
              </a:spcBef>
              <a:spcAft>
                <a:spcPts val="0"/>
              </a:spcAft>
              <a:buSzPts val="2000"/>
              <a:buNone/>
            </a:pPr>
            <a:endParaRPr/>
          </a:p>
          <a:p>
            <a:pPr marL="0" lvl="0" indent="0" algn="l" rtl="0">
              <a:lnSpc>
                <a:spcPct val="110000"/>
              </a:lnSpc>
              <a:spcBef>
                <a:spcPts val="700"/>
              </a:spcBef>
              <a:spcAft>
                <a:spcPts val="0"/>
              </a:spcAft>
              <a:buSzPts val="2000"/>
              <a:buNone/>
            </a:pPr>
            <a:r>
              <a:rPr lang="en-AU" b="1"/>
              <a:t>Problem Statement:</a:t>
            </a:r>
            <a:endParaRPr/>
          </a:p>
          <a:p>
            <a:pPr marL="228600" lvl="0" indent="-228600" algn="l" rtl="0">
              <a:lnSpc>
                <a:spcPct val="110000"/>
              </a:lnSpc>
              <a:spcBef>
                <a:spcPts val="700"/>
              </a:spcBef>
              <a:spcAft>
                <a:spcPts val="0"/>
              </a:spcAft>
              <a:buSzPts val="2000"/>
              <a:buChar char="•"/>
            </a:pPr>
            <a:r>
              <a:rPr lang="en-AU"/>
              <a:t>To understand the relationship between the degree of the independent variable and the dependent variable.</a:t>
            </a:r>
            <a:endParaRPr/>
          </a:p>
          <a:p>
            <a:pPr marL="228600" lvl="0" indent="-228600" algn="l" rtl="0">
              <a:lnSpc>
                <a:spcPct val="110000"/>
              </a:lnSpc>
              <a:spcBef>
                <a:spcPts val="700"/>
              </a:spcBef>
              <a:spcAft>
                <a:spcPts val="0"/>
              </a:spcAft>
              <a:buSzPts val="2000"/>
              <a:buChar char="•"/>
            </a:pPr>
            <a:r>
              <a:rPr lang="en-AU"/>
              <a:t>We take a dataset to understand this perfectly.</a:t>
            </a: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a:p>
            <a:pPr marL="228600" lvl="0" indent="-101600" algn="l" rtl="0">
              <a:lnSpc>
                <a:spcPct val="110000"/>
              </a:lnSpc>
              <a:spcBef>
                <a:spcPts val="700"/>
              </a:spcBef>
              <a:spcAft>
                <a:spcPts val="0"/>
              </a:spcAft>
              <a:buSzPts val="2000"/>
              <a:buNone/>
            </a:pPr>
            <a:endParaRPr/>
          </a:p>
        </p:txBody>
      </p:sp>
      <p:sp>
        <p:nvSpPr>
          <p:cNvPr id="567" name="Google Shape;567;p51"/>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68" name="Google Shape;568;p51"/>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2"/>
          <p:cNvSpPr txBox="1">
            <a:spLocks noGrp="1"/>
          </p:cNvSpPr>
          <p:nvPr>
            <p:ph type="title"/>
          </p:nvPr>
        </p:nvSpPr>
        <p:spPr>
          <a:xfrm>
            <a:off x="1251678" y="278690"/>
            <a:ext cx="10178322" cy="5960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62626"/>
              </a:buClr>
              <a:buSzPts val="3600"/>
              <a:buFont typeface="Impact"/>
              <a:buNone/>
            </a:pPr>
            <a:r>
              <a:rPr lang="en-AU" sz="3600" b="1">
                <a:solidFill>
                  <a:srgbClr val="262626"/>
                </a:solidFill>
              </a:rPr>
              <a:t>THEORY OF GENERALIZATION:</a:t>
            </a:r>
            <a:r>
              <a:rPr lang="en-AU" sz="3600">
                <a:solidFill>
                  <a:srgbClr val="262626"/>
                </a:solidFill>
              </a:rPr>
              <a:t> HYPOTHESIS</a:t>
            </a:r>
            <a:endParaRPr sz="3600"/>
          </a:p>
        </p:txBody>
      </p:sp>
      <p:sp>
        <p:nvSpPr>
          <p:cNvPr id="574" name="Google Shape;574;p52"/>
          <p:cNvSpPr txBox="1">
            <a:spLocks noGrp="1"/>
          </p:cNvSpPr>
          <p:nvPr>
            <p:ph type="body" idx="1"/>
          </p:nvPr>
        </p:nvSpPr>
        <p:spPr>
          <a:xfrm>
            <a:off x="1251678" y="942681"/>
            <a:ext cx="10178322" cy="4936912"/>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a:t>In most supervised machine learning algorithm, our main goal is to find out a possible hypothesis from the hypothesis space that could possibly map out the inputs to the proper outputs.</a:t>
            </a:r>
            <a:endParaRPr/>
          </a:p>
          <a:p>
            <a:pPr marL="228600" lvl="0" indent="-228600" algn="l" rtl="0">
              <a:lnSpc>
                <a:spcPct val="110000"/>
              </a:lnSpc>
              <a:spcBef>
                <a:spcPts val="700"/>
              </a:spcBef>
              <a:spcAft>
                <a:spcPts val="0"/>
              </a:spcAft>
              <a:buSzPts val="2000"/>
              <a:buChar char="•"/>
            </a:pPr>
            <a:r>
              <a:rPr lang="en-AU"/>
              <a:t>The following figure shows the common method to find out the possible hypothesis from the Hypothesis space:</a:t>
            </a:r>
            <a:endParaRPr/>
          </a:p>
          <a:p>
            <a:pPr marL="228600" lvl="0" indent="-101600" algn="l" rtl="0">
              <a:lnSpc>
                <a:spcPct val="110000"/>
              </a:lnSpc>
              <a:spcBef>
                <a:spcPts val="700"/>
              </a:spcBef>
              <a:spcAft>
                <a:spcPts val="0"/>
              </a:spcAft>
              <a:buSzPts val="2000"/>
              <a:buNone/>
            </a:pPr>
            <a:endParaRPr/>
          </a:p>
        </p:txBody>
      </p:sp>
      <p:sp>
        <p:nvSpPr>
          <p:cNvPr id="575" name="Google Shape;575;p52"/>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76" name="Google Shape;576;p52"/>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52</a:t>
            </a:fld>
            <a:endParaRPr/>
          </a:p>
        </p:txBody>
      </p:sp>
      <p:pic>
        <p:nvPicPr>
          <p:cNvPr id="577" name="Google Shape;577;p52"/>
          <p:cNvPicPr preferRelativeResize="0"/>
          <p:nvPr/>
        </p:nvPicPr>
        <p:blipFill rotWithShape="1">
          <a:blip r:embed="rId3">
            <a:alphaModFix/>
          </a:blip>
          <a:srcRect/>
          <a:stretch/>
        </p:blipFill>
        <p:spPr>
          <a:xfrm>
            <a:off x="3582211" y="2752744"/>
            <a:ext cx="5795253" cy="362203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3"/>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83" name="Google Shape;583;p53"/>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53</a:t>
            </a:fld>
            <a:endParaRPr/>
          </a:p>
        </p:txBody>
      </p:sp>
      <p:pic>
        <p:nvPicPr>
          <p:cNvPr id="584" name="Google Shape;584;p53" descr="Test the Hypothesis - Chemistry Cat | Make a Meme"/>
          <p:cNvPicPr preferRelativeResize="0">
            <a:picLocks noGrp="1"/>
          </p:cNvPicPr>
          <p:nvPr>
            <p:ph type="body" idx="1"/>
          </p:nvPr>
        </p:nvPicPr>
        <p:blipFill rotWithShape="1">
          <a:blip r:embed="rId3">
            <a:alphaModFix/>
          </a:blip>
          <a:srcRect/>
          <a:stretch/>
        </p:blipFill>
        <p:spPr>
          <a:xfrm>
            <a:off x="3951051" y="360075"/>
            <a:ext cx="4476212" cy="5908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4"/>
          <p:cNvSpPr txBox="1">
            <a:spLocks noGrp="1"/>
          </p:cNvSpPr>
          <p:nvPr>
            <p:ph type="body" idx="1"/>
          </p:nvPr>
        </p:nvSpPr>
        <p:spPr>
          <a:xfrm>
            <a:off x="1251678" y="262647"/>
            <a:ext cx="10178322" cy="6113032"/>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AU" b="1"/>
              <a:t>Hypothesis Space (H):</a:t>
            </a:r>
            <a:br>
              <a:rPr lang="en-AU"/>
            </a:br>
            <a:r>
              <a:rPr lang="en-AU"/>
              <a:t>Hypothesis space is the set of all the possible legal hypothesis. This is the set from which the machine learning algorithm would determine the best possible (only one) which would best describe the target function or the outputs.</a:t>
            </a:r>
            <a:endParaRPr/>
          </a:p>
          <a:p>
            <a:pPr marL="228600" lvl="0" indent="-228600" algn="l" rtl="0">
              <a:lnSpc>
                <a:spcPct val="110000"/>
              </a:lnSpc>
              <a:spcBef>
                <a:spcPts val="700"/>
              </a:spcBef>
              <a:spcAft>
                <a:spcPts val="0"/>
              </a:spcAft>
              <a:buSzPts val="2000"/>
              <a:buChar char="•"/>
            </a:pPr>
            <a:r>
              <a:rPr lang="en-AU" b="1"/>
              <a:t>Hypothesis (h):</a:t>
            </a:r>
            <a:br>
              <a:rPr lang="en-AU"/>
            </a:br>
            <a:r>
              <a:rPr lang="en-AU"/>
              <a:t>A hypothesis is a function that best describes the target in supervised machine learning. The hypothesis that an algorithm would come up depends upon the data and also depends upon the restrictions and bias that we have imposed on the data. </a:t>
            </a:r>
            <a:endParaRPr/>
          </a:p>
          <a:p>
            <a:pPr marL="228600" lvl="0" indent="-101600" algn="l" rtl="0">
              <a:lnSpc>
                <a:spcPct val="110000"/>
              </a:lnSpc>
              <a:spcBef>
                <a:spcPts val="700"/>
              </a:spcBef>
              <a:spcAft>
                <a:spcPts val="0"/>
              </a:spcAft>
              <a:buSzPts val="2000"/>
              <a:buNone/>
            </a:pPr>
            <a:endParaRPr/>
          </a:p>
        </p:txBody>
      </p:sp>
      <p:sp>
        <p:nvSpPr>
          <p:cNvPr id="590" name="Google Shape;590;p54"/>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91" name="Google Shape;591;p54"/>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54</a:t>
            </a:fld>
            <a:endParaRPr/>
          </a:p>
        </p:txBody>
      </p:sp>
      <p:pic>
        <p:nvPicPr>
          <p:cNvPr id="592" name="Google Shape;592;p54"/>
          <p:cNvPicPr preferRelativeResize="0"/>
          <p:nvPr/>
        </p:nvPicPr>
        <p:blipFill rotWithShape="1">
          <a:blip r:embed="rId3">
            <a:alphaModFix/>
          </a:blip>
          <a:srcRect/>
          <a:stretch/>
        </p:blipFill>
        <p:spPr>
          <a:xfrm>
            <a:off x="3653624" y="3319163"/>
            <a:ext cx="5374430" cy="293150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5"/>
          <p:cNvSpPr txBox="1">
            <a:spLocks noGrp="1"/>
          </p:cNvSpPr>
          <p:nvPr>
            <p:ph type="body" idx="1"/>
          </p:nvPr>
        </p:nvSpPr>
        <p:spPr>
          <a:xfrm>
            <a:off x="1251678" y="262647"/>
            <a:ext cx="10178322" cy="6113032"/>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2000"/>
              <a:buNone/>
            </a:pPr>
            <a:r>
              <a:rPr lang="en-AU" b="1"/>
              <a:t>Let us now take a closer look into understanding what exactly a hypothesis is and a brief about the process of conduction a hypothesis test.</a:t>
            </a:r>
            <a:endParaRPr/>
          </a:p>
          <a:p>
            <a:pPr marL="228600" lvl="0" indent="-228600" algn="l" rtl="0">
              <a:lnSpc>
                <a:spcPct val="110000"/>
              </a:lnSpc>
              <a:spcBef>
                <a:spcPts val="700"/>
              </a:spcBef>
              <a:spcAft>
                <a:spcPts val="0"/>
              </a:spcAft>
              <a:buSzPts val="2000"/>
              <a:buChar char="•"/>
            </a:pPr>
            <a:r>
              <a:rPr lang="en-AU" b="1"/>
              <a:t>Hypothesis</a:t>
            </a:r>
            <a:r>
              <a:rPr lang="en-AU"/>
              <a:t> is a statement about the population that might be true. The beauty of these Hypotheses is that they can be TESTED!</a:t>
            </a:r>
            <a:endParaRPr/>
          </a:p>
          <a:p>
            <a:pPr marL="228600" lvl="0" indent="-228600" algn="l" rtl="0">
              <a:lnSpc>
                <a:spcPct val="110000"/>
              </a:lnSpc>
              <a:spcBef>
                <a:spcPts val="700"/>
              </a:spcBef>
              <a:spcAft>
                <a:spcPts val="0"/>
              </a:spcAft>
              <a:buSzPts val="2000"/>
              <a:buChar char="•"/>
            </a:pPr>
            <a:r>
              <a:rPr lang="en-AU" b="1"/>
              <a:t>Example: We have a hypothesis that the 'the average salary of the Data Scientists in the Bay Area and Montreal is different'.</a:t>
            </a:r>
            <a:endParaRPr/>
          </a:p>
          <a:p>
            <a:pPr marL="228600" lvl="0" indent="-228600" algn="l" rtl="0">
              <a:lnSpc>
                <a:spcPct val="110000"/>
              </a:lnSpc>
              <a:spcBef>
                <a:spcPts val="700"/>
              </a:spcBef>
              <a:spcAft>
                <a:spcPts val="0"/>
              </a:spcAft>
              <a:buSzPts val="2000"/>
              <a:buChar char="•"/>
            </a:pPr>
            <a:r>
              <a:rPr lang="en-AU"/>
              <a:t>Statistical hypothesis tests are based on a statement called the null hypothesis that assumes nothing interesting is going on between whatever variables you are testing.</a:t>
            </a:r>
            <a:endParaRPr/>
          </a:p>
          <a:p>
            <a:pPr marL="228600" lvl="0" indent="-228600" algn="l" rtl="0">
              <a:lnSpc>
                <a:spcPct val="110000"/>
              </a:lnSpc>
              <a:spcBef>
                <a:spcPts val="700"/>
              </a:spcBef>
              <a:spcAft>
                <a:spcPts val="0"/>
              </a:spcAft>
              <a:buSzPts val="2000"/>
              <a:buChar char="•"/>
            </a:pPr>
            <a:r>
              <a:rPr lang="en-AU" b="1"/>
              <a:t>Therefore, in our case, the Null Hypothesis</a:t>
            </a:r>
            <a:r>
              <a:rPr lang="en-AU"/>
              <a:t> is that 'The average salary of Data Scientists in the Bay Area and Montreal is same'</a:t>
            </a:r>
            <a:endParaRPr/>
          </a:p>
          <a:p>
            <a:pPr marL="228600" lvl="0" indent="-228600" algn="l" rtl="0">
              <a:lnSpc>
                <a:spcPct val="110000"/>
              </a:lnSpc>
              <a:spcBef>
                <a:spcPts val="700"/>
              </a:spcBef>
              <a:spcAft>
                <a:spcPts val="0"/>
              </a:spcAft>
              <a:buSzPts val="2000"/>
              <a:buFont typeface="Noto Sans Symbols"/>
              <a:buChar char="✔"/>
            </a:pPr>
            <a:r>
              <a:rPr lang="en-AU"/>
              <a:t>The purpose of a hypothesis test is to determine whether the null hypothesis is likely to be true given sample data.</a:t>
            </a:r>
            <a:endParaRPr/>
          </a:p>
          <a:p>
            <a:pPr marL="228600" lvl="0" indent="-228600" algn="l" rtl="0">
              <a:lnSpc>
                <a:spcPct val="110000"/>
              </a:lnSpc>
              <a:spcBef>
                <a:spcPts val="700"/>
              </a:spcBef>
              <a:spcAft>
                <a:spcPts val="0"/>
              </a:spcAft>
              <a:buSzPts val="2000"/>
              <a:buFont typeface="Noto Sans Symbols"/>
              <a:buChar char="✔"/>
            </a:pPr>
            <a:r>
              <a:rPr lang="en-AU"/>
              <a:t>If there is little evidence against the null hypothesis given the data, you accept the null hypothesis.</a:t>
            </a:r>
            <a:endParaRPr/>
          </a:p>
          <a:p>
            <a:pPr marL="228600" lvl="0" indent="-228600" algn="l" rtl="0">
              <a:lnSpc>
                <a:spcPct val="110000"/>
              </a:lnSpc>
              <a:spcBef>
                <a:spcPts val="700"/>
              </a:spcBef>
              <a:spcAft>
                <a:spcPts val="0"/>
              </a:spcAft>
              <a:buSzPts val="2000"/>
              <a:buFont typeface="Noto Sans Symbols"/>
              <a:buChar char="✔"/>
            </a:pPr>
            <a:r>
              <a:rPr lang="en-AU"/>
              <a:t>If the null hypothesis is unlikely given the data, you might reject the null in favor of the alternative hypothesis: that something interesting is going on.</a:t>
            </a:r>
            <a:endParaRPr/>
          </a:p>
          <a:p>
            <a:pPr marL="0" lvl="0" indent="0" algn="l" rtl="0">
              <a:lnSpc>
                <a:spcPct val="110000"/>
              </a:lnSpc>
              <a:spcBef>
                <a:spcPts val="700"/>
              </a:spcBef>
              <a:spcAft>
                <a:spcPts val="0"/>
              </a:spcAft>
              <a:buSzPts val="2000"/>
              <a:buNone/>
            </a:pPr>
            <a:endParaRPr/>
          </a:p>
        </p:txBody>
      </p:sp>
      <p:sp>
        <p:nvSpPr>
          <p:cNvPr id="598" name="Google Shape;598;p55"/>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599" name="Google Shape;599;p55"/>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6"/>
          <p:cNvSpPr txBox="1">
            <a:spLocks noGrp="1"/>
          </p:cNvSpPr>
          <p:nvPr>
            <p:ph type="body" idx="1"/>
          </p:nvPr>
        </p:nvSpPr>
        <p:spPr>
          <a:xfrm>
            <a:off x="1251678" y="262647"/>
            <a:ext cx="10178322" cy="6113032"/>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AU" b="1"/>
              <a:t>Alternate Hypothesis:</a:t>
            </a:r>
            <a:endParaRPr/>
          </a:p>
          <a:p>
            <a:pPr marL="228600" lvl="0" indent="-228600" algn="l" rtl="0">
              <a:lnSpc>
                <a:spcPct val="110000"/>
              </a:lnSpc>
              <a:spcBef>
                <a:spcPts val="700"/>
              </a:spcBef>
              <a:spcAft>
                <a:spcPts val="0"/>
              </a:spcAft>
              <a:buSzPts val="2000"/>
              <a:buChar char="•"/>
            </a:pPr>
            <a:r>
              <a:rPr lang="en-AU"/>
              <a:t>This is nothing but the question you ask which kind of "opposes" the Null Hypothesis.</a:t>
            </a:r>
            <a:endParaRPr/>
          </a:p>
          <a:p>
            <a:pPr marL="228600" lvl="0" indent="-228600" algn="l" rtl="0">
              <a:lnSpc>
                <a:spcPct val="110000"/>
              </a:lnSpc>
              <a:spcBef>
                <a:spcPts val="700"/>
              </a:spcBef>
              <a:spcAft>
                <a:spcPts val="0"/>
              </a:spcAft>
              <a:buSzPts val="2000"/>
              <a:buChar char="•"/>
            </a:pPr>
            <a:r>
              <a:rPr lang="en-AU"/>
              <a:t>Therefore, in our case the Alternative Hypothesis is that: "The average salary of Data Scientists in Bay Area and Montreal </a:t>
            </a:r>
            <a:r>
              <a:rPr lang="en-AU" b="1"/>
              <a:t>is different</a:t>
            </a:r>
            <a:r>
              <a:rPr lang="en-AU"/>
              <a:t>“.</a:t>
            </a:r>
            <a:endParaRPr/>
          </a:p>
          <a:p>
            <a:pPr marL="228600" lvl="0" indent="-228600" algn="l" rtl="0">
              <a:lnSpc>
                <a:spcPct val="110000"/>
              </a:lnSpc>
              <a:spcBef>
                <a:spcPts val="700"/>
              </a:spcBef>
              <a:spcAft>
                <a:spcPts val="0"/>
              </a:spcAft>
              <a:buSzPts val="2000"/>
              <a:buChar char="•"/>
            </a:pPr>
            <a:r>
              <a:rPr lang="en-AU"/>
              <a:t>Only 1 Hypothesis out of Null and Alternate can be right. </a:t>
            </a:r>
            <a:endParaRPr/>
          </a:p>
          <a:p>
            <a:pPr marL="228600" lvl="0" indent="-228600" algn="l" rtl="0">
              <a:lnSpc>
                <a:spcPct val="110000"/>
              </a:lnSpc>
              <a:spcBef>
                <a:spcPts val="700"/>
              </a:spcBef>
              <a:spcAft>
                <a:spcPts val="0"/>
              </a:spcAft>
              <a:buSzPts val="2000"/>
              <a:buChar char="•"/>
            </a:pPr>
            <a:r>
              <a:rPr lang="en-AU"/>
              <a:t>In hypothesis testing, we test a sample, with the goal of accepting or rejecting a null hypothesis which is our assumption or the default position. </a:t>
            </a:r>
            <a:endParaRPr/>
          </a:p>
          <a:p>
            <a:pPr marL="228600" lvl="0" indent="-228600" algn="l" rtl="0">
              <a:lnSpc>
                <a:spcPct val="110000"/>
              </a:lnSpc>
              <a:spcBef>
                <a:spcPts val="700"/>
              </a:spcBef>
              <a:spcAft>
                <a:spcPts val="0"/>
              </a:spcAft>
              <a:buSzPts val="2000"/>
              <a:buChar char="•"/>
            </a:pPr>
            <a:r>
              <a:rPr lang="en-AU"/>
              <a:t>The test tells us whether or not our primary hypothesis is true.</a:t>
            </a:r>
            <a:endParaRPr/>
          </a:p>
          <a:p>
            <a:pPr marL="228600" lvl="0" indent="-228600" algn="l" rtl="0">
              <a:lnSpc>
                <a:spcPct val="110000"/>
              </a:lnSpc>
              <a:spcBef>
                <a:spcPts val="700"/>
              </a:spcBef>
              <a:spcAft>
                <a:spcPts val="0"/>
              </a:spcAft>
              <a:buSzPts val="2000"/>
              <a:buChar char="•"/>
            </a:pPr>
            <a:r>
              <a:rPr lang="en-AU" b="1"/>
              <a:t>Important: The null hypothesis is assumed true and statistical evidence is required to reject it in favor of an alternative hypothesis.</a:t>
            </a:r>
            <a:endParaRPr/>
          </a:p>
          <a:p>
            <a:pPr marL="0" lvl="0" indent="0" algn="l" rtl="0">
              <a:lnSpc>
                <a:spcPct val="110000"/>
              </a:lnSpc>
              <a:spcBef>
                <a:spcPts val="700"/>
              </a:spcBef>
              <a:spcAft>
                <a:spcPts val="0"/>
              </a:spcAft>
              <a:buSzPts val="2000"/>
              <a:buNone/>
            </a:pPr>
            <a:endParaRPr/>
          </a:p>
        </p:txBody>
      </p:sp>
      <p:sp>
        <p:nvSpPr>
          <p:cNvPr id="605" name="Google Shape;605;p56"/>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606" name="Google Shape;606;p56"/>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10"/>
        <p:cNvGrpSpPr/>
        <p:nvPr/>
      </p:nvGrpSpPr>
      <p:grpSpPr>
        <a:xfrm>
          <a:off x="0" y="0"/>
          <a:ext cx="0" cy="0"/>
          <a:chOff x="0" y="0"/>
          <a:chExt cx="0" cy="0"/>
        </a:xfrm>
      </p:grpSpPr>
      <p:sp>
        <p:nvSpPr>
          <p:cNvPr id="611" name="Google Shape;611;p5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612" name="Google Shape;612;p57"/>
          <p:cNvSpPr/>
          <p:nvPr/>
        </p:nvSpPr>
        <p:spPr>
          <a:xfrm>
            <a:off x="0"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7"/>
          <p:cNvSpPr/>
          <p:nvPr/>
        </p:nvSpPr>
        <p:spPr>
          <a:xfrm>
            <a:off x="4038601" y="643467"/>
            <a:ext cx="7391400" cy="55649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614" name="Google Shape;614;p57" descr="Hypothesis Testing. The term hypothesis refers to an… | by Plutobot |  Analytics Vidhya | Medium"/>
          <p:cNvPicPr preferRelativeResize="0"/>
          <p:nvPr/>
        </p:nvPicPr>
        <p:blipFill rotWithShape="1">
          <a:blip r:embed="rId3">
            <a:alphaModFix/>
          </a:blip>
          <a:srcRect/>
          <a:stretch/>
        </p:blipFill>
        <p:spPr>
          <a:xfrm>
            <a:off x="5432246" y="965921"/>
            <a:ext cx="5683652" cy="4277987"/>
          </a:xfrm>
          <a:prstGeom prst="rect">
            <a:avLst/>
          </a:prstGeom>
          <a:noFill/>
          <a:ln>
            <a:noFill/>
          </a:ln>
        </p:spPr>
      </p:pic>
      <p:sp>
        <p:nvSpPr>
          <p:cNvPr id="615" name="Google Shape;615;p57"/>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616" name="Google Shape;616;p57"/>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57</a:t>
            </a:fld>
            <a:endParaRPr/>
          </a:p>
        </p:txBody>
      </p:sp>
      <p:pic>
        <p:nvPicPr>
          <p:cNvPr id="617" name="Google Shape;617;p57" descr="Test the Hypothesis - Chemistry Cat | Make a Meme"/>
          <p:cNvPicPr preferRelativeResize="0"/>
          <p:nvPr/>
        </p:nvPicPr>
        <p:blipFill rotWithShape="1">
          <a:blip r:embed="rId4">
            <a:alphaModFix/>
          </a:blip>
          <a:srcRect/>
          <a:stretch/>
        </p:blipFill>
        <p:spPr>
          <a:xfrm>
            <a:off x="359404" y="643467"/>
            <a:ext cx="3918885" cy="556492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58"/>
          <p:cNvPicPr preferRelativeResize="0">
            <a:picLocks noGrp="1"/>
          </p:cNvPicPr>
          <p:nvPr>
            <p:ph type="body" idx="1"/>
          </p:nvPr>
        </p:nvPicPr>
        <p:blipFill rotWithShape="1">
          <a:blip r:embed="rId3">
            <a:alphaModFix/>
          </a:blip>
          <a:srcRect/>
          <a:stretch/>
        </p:blipFill>
        <p:spPr>
          <a:xfrm>
            <a:off x="3093396" y="826851"/>
            <a:ext cx="5719864" cy="4289898"/>
          </a:xfrm>
          <a:prstGeom prst="rect">
            <a:avLst/>
          </a:prstGeom>
          <a:noFill/>
          <a:ln>
            <a:noFill/>
          </a:ln>
        </p:spPr>
      </p:pic>
      <p:sp>
        <p:nvSpPr>
          <p:cNvPr id="623" name="Google Shape;623;p58"/>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624" name="Google Shape;624;p5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58</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7" name="Google Shape;157;p6"/>
          <p:cNvSpPr/>
          <p:nvPr/>
        </p:nvSpPr>
        <p:spPr>
          <a:xfrm>
            <a:off x="0"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7548664" y="0"/>
            <a:ext cx="4643336" cy="6858000"/>
          </a:xfrm>
          <a:custGeom>
            <a:avLst/>
            <a:gdLst/>
            <a:ahLst/>
            <a:cxnLst/>
            <a:rect l="l" t="t" r="r" b="b"/>
            <a:pathLst>
              <a:path w="3025" h="4320" extrusionOk="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159" name="Google Shape;159;p6"/>
          <p:cNvSpPr txBox="1">
            <a:spLocks noGrp="1"/>
          </p:cNvSpPr>
          <p:nvPr>
            <p:ph type="title"/>
          </p:nvPr>
        </p:nvSpPr>
        <p:spPr>
          <a:xfrm>
            <a:off x="8003357" y="252925"/>
            <a:ext cx="4100659" cy="57460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1710"/>
              <a:buFont typeface="Impact"/>
              <a:buNone/>
            </a:pPr>
            <a:r>
              <a:rPr lang="en-AU" sz="1710">
                <a:solidFill>
                  <a:schemeClr val="accent1"/>
                </a:solidFill>
              </a:rPr>
              <a:t>EXAMPLE – BINARY CLASSIFICATION</a:t>
            </a:r>
            <a:endParaRPr/>
          </a:p>
        </p:txBody>
      </p:sp>
      <p:pic>
        <p:nvPicPr>
          <p:cNvPr id="160" name="Google Shape;160;p6" descr="Scatter Plot of Binary Classification Dataset"/>
          <p:cNvPicPr preferRelativeResize="0"/>
          <p:nvPr/>
        </p:nvPicPr>
        <p:blipFill rotWithShape="1">
          <a:blip r:embed="rId3">
            <a:alphaModFix/>
          </a:blip>
          <a:srcRect/>
          <a:stretch/>
        </p:blipFill>
        <p:spPr>
          <a:xfrm>
            <a:off x="926927" y="1031807"/>
            <a:ext cx="5978273" cy="4483704"/>
          </a:xfrm>
          <a:prstGeom prst="rect">
            <a:avLst/>
          </a:prstGeom>
          <a:noFill/>
          <a:ln>
            <a:noFill/>
          </a:ln>
        </p:spPr>
      </p:pic>
      <p:sp>
        <p:nvSpPr>
          <p:cNvPr id="161" name="Google Shape;161;p6"/>
          <p:cNvSpPr txBox="1">
            <a:spLocks noGrp="1"/>
          </p:cNvSpPr>
          <p:nvPr>
            <p:ph type="body" idx="1"/>
          </p:nvPr>
        </p:nvSpPr>
        <p:spPr>
          <a:xfrm>
            <a:off x="8003357" y="1241298"/>
            <a:ext cx="3940404" cy="4720614"/>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50"/>
              <a:buChar char="•"/>
            </a:pPr>
            <a:r>
              <a:rPr lang="en-AU" sz="1850">
                <a:solidFill>
                  <a:schemeClr val="lt1"/>
                </a:solidFill>
              </a:rPr>
              <a:t>Typically, binary classification tasks involve </a:t>
            </a:r>
            <a:r>
              <a:rPr lang="en-AU" sz="1850" b="1">
                <a:solidFill>
                  <a:schemeClr val="lt1"/>
                </a:solidFill>
              </a:rPr>
              <a:t>one class that is the normal state</a:t>
            </a:r>
            <a:r>
              <a:rPr lang="en-AU" sz="1850">
                <a:solidFill>
                  <a:schemeClr val="lt1"/>
                </a:solidFill>
              </a:rPr>
              <a:t> and another class that is the </a:t>
            </a:r>
            <a:r>
              <a:rPr lang="en-AU" sz="1850" b="1">
                <a:solidFill>
                  <a:schemeClr val="lt1"/>
                </a:solidFill>
              </a:rPr>
              <a:t>abnormal state. </a:t>
            </a:r>
            <a:endParaRPr/>
          </a:p>
          <a:p>
            <a:pPr marL="228600" lvl="0" indent="-228600" algn="l" rtl="0">
              <a:lnSpc>
                <a:spcPct val="100000"/>
              </a:lnSpc>
              <a:spcBef>
                <a:spcPts val="700"/>
              </a:spcBef>
              <a:spcAft>
                <a:spcPts val="0"/>
              </a:spcAft>
              <a:buSzPts val="1850"/>
              <a:buChar char="•"/>
            </a:pPr>
            <a:r>
              <a:rPr lang="en-AU" sz="1850">
                <a:solidFill>
                  <a:schemeClr val="lt1"/>
                </a:solidFill>
              </a:rPr>
              <a:t>For example </a:t>
            </a:r>
            <a:r>
              <a:rPr lang="en-AU" sz="1850" b="1">
                <a:solidFill>
                  <a:schemeClr val="lt1"/>
                </a:solidFill>
              </a:rPr>
              <a:t>“</a:t>
            </a:r>
            <a:r>
              <a:rPr lang="en-AU" sz="1850" b="1" i="1">
                <a:solidFill>
                  <a:schemeClr val="lt1"/>
                </a:solidFill>
              </a:rPr>
              <a:t>not spam</a:t>
            </a:r>
            <a:r>
              <a:rPr lang="en-AU" sz="1850" b="1">
                <a:solidFill>
                  <a:schemeClr val="lt1"/>
                </a:solidFill>
              </a:rPr>
              <a:t>”</a:t>
            </a:r>
            <a:r>
              <a:rPr lang="en-AU" sz="1850">
                <a:solidFill>
                  <a:schemeClr val="lt1"/>
                </a:solidFill>
              </a:rPr>
              <a:t> is the normal state and </a:t>
            </a:r>
            <a:r>
              <a:rPr lang="en-AU" sz="1850" b="1">
                <a:solidFill>
                  <a:schemeClr val="lt1"/>
                </a:solidFill>
              </a:rPr>
              <a:t>“</a:t>
            </a:r>
            <a:r>
              <a:rPr lang="en-AU" sz="1850" b="1" i="1">
                <a:solidFill>
                  <a:schemeClr val="lt1"/>
                </a:solidFill>
              </a:rPr>
              <a:t>spam</a:t>
            </a:r>
            <a:r>
              <a:rPr lang="en-AU" sz="1850" b="1">
                <a:solidFill>
                  <a:schemeClr val="lt1"/>
                </a:solidFill>
              </a:rPr>
              <a:t>” </a:t>
            </a:r>
            <a:r>
              <a:rPr lang="en-AU" sz="1850">
                <a:solidFill>
                  <a:schemeClr val="lt1"/>
                </a:solidFill>
              </a:rPr>
              <a:t>is the abnormal state. Another example is </a:t>
            </a:r>
            <a:r>
              <a:rPr lang="en-AU" sz="1850" b="1">
                <a:solidFill>
                  <a:schemeClr val="lt1"/>
                </a:solidFill>
              </a:rPr>
              <a:t>“</a:t>
            </a:r>
            <a:r>
              <a:rPr lang="en-AU" sz="1850" b="1" i="1">
                <a:solidFill>
                  <a:schemeClr val="lt1"/>
                </a:solidFill>
              </a:rPr>
              <a:t>cancer not detected</a:t>
            </a:r>
            <a:r>
              <a:rPr lang="en-AU" sz="1850" b="1">
                <a:solidFill>
                  <a:schemeClr val="lt1"/>
                </a:solidFill>
              </a:rPr>
              <a:t>”</a:t>
            </a:r>
            <a:r>
              <a:rPr lang="en-AU" sz="1850">
                <a:solidFill>
                  <a:schemeClr val="lt1"/>
                </a:solidFill>
              </a:rPr>
              <a:t> is the normal state of a task that involves a medical test and </a:t>
            </a:r>
            <a:r>
              <a:rPr lang="en-AU" sz="1850" b="1">
                <a:solidFill>
                  <a:schemeClr val="lt1"/>
                </a:solidFill>
              </a:rPr>
              <a:t>“</a:t>
            </a:r>
            <a:r>
              <a:rPr lang="en-AU" sz="1850" b="1" i="1">
                <a:solidFill>
                  <a:schemeClr val="lt1"/>
                </a:solidFill>
              </a:rPr>
              <a:t>cancer detected</a:t>
            </a:r>
            <a:r>
              <a:rPr lang="en-AU" sz="1850" b="1">
                <a:solidFill>
                  <a:schemeClr val="lt1"/>
                </a:solidFill>
              </a:rPr>
              <a:t>”</a:t>
            </a:r>
            <a:r>
              <a:rPr lang="en-AU" sz="1850">
                <a:solidFill>
                  <a:schemeClr val="lt1"/>
                </a:solidFill>
              </a:rPr>
              <a:t> is the abnormal state.</a:t>
            </a:r>
            <a:endParaRPr/>
          </a:p>
          <a:p>
            <a:pPr marL="228600" lvl="0" indent="-228600" algn="l" rtl="0">
              <a:lnSpc>
                <a:spcPct val="100000"/>
              </a:lnSpc>
              <a:spcBef>
                <a:spcPts val="700"/>
              </a:spcBef>
              <a:spcAft>
                <a:spcPts val="0"/>
              </a:spcAft>
              <a:buSzPts val="1850"/>
              <a:buChar char="•"/>
            </a:pPr>
            <a:r>
              <a:rPr lang="en-AU" sz="1850">
                <a:solidFill>
                  <a:schemeClr val="lt1"/>
                </a:solidFill>
              </a:rPr>
              <a:t>The class for the </a:t>
            </a:r>
            <a:r>
              <a:rPr lang="en-AU" sz="1850" b="1">
                <a:solidFill>
                  <a:schemeClr val="lt1"/>
                </a:solidFill>
              </a:rPr>
              <a:t>normal state</a:t>
            </a:r>
            <a:r>
              <a:rPr lang="en-AU" sz="1850">
                <a:solidFill>
                  <a:schemeClr val="lt1"/>
                </a:solidFill>
              </a:rPr>
              <a:t> is assigned the class </a:t>
            </a:r>
            <a:r>
              <a:rPr lang="en-AU" sz="1850" b="1">
                <a:solidFill>
                  <a:schemeClr val="lt1"/>
                </a:solidFill>
              </a:rPr>
              <a:t>label 0</a:t>
            </a:r>
            <a:r>
              <a:rPr lang="en-AU" sz="1850">
                <a:solidFill>
                  <a:schemeClr val="lt1"/>
                </a:solidFill>
              </a:rPr>
              <a:t> and the class with the </a:t>
            </a:r>
            <a:r>
              <a:rPr lang="en-AU" sz="1850" b="1">
                <a:solidFill>
                  <a:schemeClr val="lt1"/>
                </a:solidFill>
              </a:rPr>
              <a:t>abnormal state</a:t>
            </a:r>
            <a:r>
              <a:rPr lang="en-AU" sz="1850">
                <a:solidFill>
                  <a:schemeClr val="lt1"/>
                </a:solidFill>
              </a:rPr>
              <a:t> is assigned the class </a:t>
            </a:r>
            <a:r>
              <a:rPr lang="en-AU" sz="1850" b="1">
                <a:solidFill>
                  <a:schemeClr val="lt1"/>
                </a:solidFill>
              </a:rPr>
              <a:t>label 1</a:t>
            </a:r>
            <a:r>
              <a:rPr lang="en-AU" sz="1850">
                <a:solidFill>
                  <a:schemeClr val="lt1"/>
                </a:solidFill>
              </a:rPr>
              <a:t>.</a:t>
            </a:r>
            <a:endParaRPr sz="1480">
              <a:solidFill>
                <a:schemeClr val="lt1"/>
              </a:solidFill>
            </a:endParaRPr>
          </a:p>
        </p:txBody>
      </p:sp>
      <p:sp>
        <p:nvSpPr>
          <p:cNvPr id="162" name="Google Shape;162;p6"/>
          <p:cNvSpPr txBox="1">
            <a:spLocks noGrp="1"/>
          </p:cNvSpPr>
          <p:nvPr>
            <p:ph type="ftr" idx="11"/>
          </p:nvPr>
        </p:nvSpPr>
        <p:spPr>
          <a:xfrm>
            <a:off x="926926" y="6375679"/>
            <a:ext cx="5978273"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163" name="Google Shape;163;p6"/>
          <p:cNvSpPr txBox="1">
            <a:spLocks noGrp="1"/>
          </p:cNvSpPr>
          <p:nvPr>
            <p:ph type="sldNum" idx="12"/>
          </p:nvPr>
        </p:nvSpPr>
        <p:spPr>
          <a:xfrm>
            <a:off x="10783874" y="6375679"/>
            <a:ext cx="646126"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solidFill>
                  <a:srgbClr val="D8D8D8"/>
                </a:solidFill>
              </a:rPr>
              <a:t>6</a:t>
            </a:fld>
            <a:endParaRPr>
              <a:solidFill>
                <a:srgbClr val="D8D8D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251678" y="382385"/>
            <a:ext cx="10178322" cy="5960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3200"/>
              <a:buFont typeface="Impact"/>
              <a:buNone/>
            </a:pPr>
            <a:r>
              <a:rPr lang="en-AU" sz="3200"/>
              <a:t>STEPS TO BUILD A CLASSIFIER USING PYTHON</a:t>
            </a:r>
            <a:endParaRPr/>
          </a:p>
        </p:txBody>
      </p:sp>
      <p:sp>
        <p:nvSpPr>
          <p:cNvPr id="169" name="Google Shape;169;p7"/>
          <p:cNvSpPr txBox="1">
            <a:spLocks noGrp="1"/>
          </p:cNvSpPr>
          <p:nvPr>
            <p:ph type="body" idx="1"/>
          </p:nvPr>
        </p:nvSpPr>
        <p:spPr>
          <a:xfrm>
            <a:off x="1251678" y="857839"/>
            <a:ext cx="10178322" cy="551784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1850"/>
              <a:buChar char="•"/>
            </a:pPr>
            <a:r>
              <a:rPr lang="en-AU" sz="1850"/>
              <a:t>For building a classifier in Python, we are going to use Python 3 and Scikit-learn which is a tool for machine learning. Follow these steps to build a classifier in Python </a:t>
            </a:r>
            <a:endParaRPr/>
          </a:p>
          <a:p>
            <a:pPr marL="228600" lvl="0" indent="-228600" algn="ctr" rtl="0">
              <a:lnSpc>
                <a:spcPct val="90000"/>
              </a:lnSpc>
              <a:spcBef>
                <a:spcPts val="700"/>
              </a:spcBef>
              <a:spcAft>
                <a:spcPts val="0"/>
              </a:spcAft>
              <a:buSzPts val="1850"/>
              <a:buChar char="•"/>
            </a:pPr>
            <a:r>
              <a:rPr lang="en-AU" sz="1850" b="1"/>
              <a:t>Step 1: Import Scikit-learn library </a:t>
            </a:r>
            <a:endParaRPr/>
          </a:p>
          <a:p>
            <a:pPr marL="228600" lvl="0" indent="-111125" algn="ctr" rtl="0">
              <a:lnSpc>
                <a:spcPct val="90000"/>
              </a:lnSpc>
              <a:spcBef>
                <a:spcPts val="700"/>
              </a:spcBef>
              <a:spcAft>
                <a:spcPts val="0"/>
              </a:spcAft>
              <a:buSzPts val="1850"/>
              <a:buNone/>
            </a:pPr>
            <a:endParaRPr sz="1850" b="1"/>
          </a:p>
          <a:p>
            <a:pPr marL="228600" lvl="0" indent="-228600" algn="ctr" rtl="0">
              <a:lnSpc>
                <a:spcPct val="90000"/>
              </a:lnSpc>
              <a:spcBef>
                <a:spcPts val="700"/>
              </a:spcBef>
              <a:spcAft>
                <a:spcPts val="0"/>
              </a:spcAft>
              <a:buSzPts val="1850"/>
              <a:buChar char="•"/>
            </a:pPr>
            <a:r>
              <a:rPr lang="en-AU" sz="1850" b="1"/>
              <a:t>Step 2: Import and load the Dataset</a:t>
            </a:r>
            <a:endParaRPr/>
          </a:p>
          <a:p>
            <a:pPr marL="0" lvl="0" indent="0" algn="ctr" rtl="0">
              <a:lnSpc>
                <a:spcPct val="90000"/>
              </a:lnSpc>
              <a:spcBef>
                <a:spcPts val="700"/>
              </a:spcBef>
              <a:spcAft>
                <a:spcPts val="0"/>
              </a:spcAft>
              <a:buSzPts val="1850"/>
              <a:buNone/>
            </a:pPr>
            <a:r>
              <a:rPr lang="en-AU" sz="1850" b="1">
                <a:solidFill>
                  <a:srgbClr val="FF0000"/>
                </a:solidFill>
              </a:rPr>
              <a:t>(Identify Features, Target and Data)</a:t>
            </a:r>
            <a:endParaRPr/>
          </a:p>
          <a:p>
            <a:pPr marL="228600" lvl="0" indent="-111125" algn="ctr" rtl="0">
              <a:lnSpc>
                <a:spcPct val="90000"/>
              </a:lnSpc>
              <a:spcBef>
                <a:spcPts val="700"/>
              </a:spcBef>
              <a:spcAft>
                <a:spcPts val="0"/>
              </a:spcAft>
              <a:buSzPts val="1850"/>
              <a:buNone/>
            </a:pPr>
            <a:endParaRPr sz="1850" b="1"/>
          </a:p>
          <a:p>
            <a:pPr marL="228600" lvl="0" indent="-228600" algn="ctr" rtl="0">
              <a:lnSpc>
                <a:spcPct val="90000"/>
              </a:lnSpc>
              <a:spcBef>
                <a:spcPts val="700"/>
              </a:spcBef>
              <a:spcAft>
                <a:spcPts val="0"/>
              </a:spcAft>
              <a:buSzPts val="1850"/>
              <a:buChar char="•"/>
            </a:pPr>
            <a:r>
              <a:rPr lang="en-AU" sz="1850" b="1"/>
              <a:t>Step 3: Organizing data into sets:</a:t>
            </a:r>
            <a:endParaRPr/>
          </a:p>
          <a:p>
            <a:pPr marL="0" lvl="0" indent="0" algn="ctr" rtl="0">
              <a:lnSpc>
                <a:spcPct val="90000"/>
              </a:lnSpc>
              <a:spcBef>
                <a:spcPts val="700"/>
              </a:spcBef>
              <a:spcAft>
                <a:spcPts val="0"/>
              </a:spcAft>
              <a:buSzPts val="1850"/>
              <a:buNone/>
            </a:pPr>
            <a:r>
              <a:rPr lang="en-AU" sz="1850" b="1"/>
              <a:t>      </a:t>
            </a:r>
            <a:r>
              <a:rPr lang="en-AU" sz="1850" b="1">
                <a:solidFill>
                  <a:srgbClr val="FF0000"/>
                </a:solidFill>
              </a:rPr>
              <a:t>(Train, Test Split)</a:t>
            </a:r>
            <a:endParaRPr/>
          </a:p>
          <a:p>
            <a:pPr marL="228600" lvl="0" indent="-111125" algn="ctr" rtl="0">
              <a:lnSpc>
                <a:spcPct val="90000"/>
              </a:lnSpc>
              <a:spcBef>
                <a:spcPts val="700"/>
              </a:spcBef>
              <a:spcAft>
                <a:spcPts val="0"/>
              </a:spcAft>
              <a:buSzPts val="1850"/>
              <a:buNone/>
            </a:pPr>
            <a:endParaRPr sz="1850" b="1"/>
          </a:p>
          <a:p>
            <a:pPr marL="228600" lvl="0" indent="-228600" algn="ctr" rtl="0">
              <a:lnSpc>
                <a:spcPct val="90000"/>
              </a:lnSpc>
              <a:spcBef>
                <a:spcPts val="700"/>
              </a:spcBef>
              <a:spcAft>
                <a:spcPts val="0"/>
              </a:spcAft>
              <a:buSzPts val="1850"/>
              <a:buChar char="•"/>
            </a:pPr>
            <a:r>
              <a:rPr lang="en-AU" sz="1850" b="1"/>
              <a:t>Step 4:Building the model</a:t>
            </a:r>
            <a:endParaRPr/>
          </a:p>
          <a:p>
            <a:pPr marL="0" lvl="0" indent="0" algn="ctr" rtl="0">
              <a:lnSpc>
                <a:spcPct val="90000"/>
              </a:lnSpc>
              <a:spcBef>
                <a:spcPts val="700"/>
              </a:spcBef>
              <a:spcAft>
                <a:spcPts val="0"/>
              </a:spcAft>
              <a:buSzPts val="1850"/>
              <a:buNone/>
            </a:pPr>
            <a:r>
              <a:rPr lang="en-AU" sz="1850" b="1">
                <a:solidFill>
                  <a:srgbClr val="FF0000"/>
                </a:solidFill>
              </a:rPr>
              <a:t>(Using dedicated Algorithm)</a:t>
            </a:r>
            <a:endParaRPr/>
          </a:p>
          <a:p>
            <a:pPr marL="228600" lvl="0" indent="-111125" algn="ctr" rtl="0">
              <a:lnSpc>
                <a:spcPct val="90000"/>
              </a:lnSpc>
              <a:spcBef>
                <a:spcPts val="700"/>
              </a:spcBef>
              <a:spcAft>
                <a:spcPts val="0"/>
              </a:spcAft>
              <a:buSzPts val="1850"/>
              <a:buNone/>
            </a:pPr>
            <a:endParaRPr sz="1850" b="1"/>
          </a:p>
          <a:p>
            <a:pPr marL="228600" lvl="0" indent="-228600" algn="ctr" rtl="0">
              <a:lnSpc>
                <a:spcPct val="90000"/>
              </a:lnSpc>
              <a:spcBef>
                <a:spcPts val="700"/>
              </a:spcBef>
              <a:spcAft>
                <a:spcPts val="0"/>
              </a:spcAft>
              <a:buSzPts val="1850"/>
              <a:buChar char="•"/>
            </a:pPr>
            <a:r>
              <a:rPr lang="en-AU" sz="1850" b="1"/>
              <a:t>Step 5: Evaluating the model and its accuracy</a:t>
            </a:r>
            <a:endParaRPr/>
          </a:p>
          <a:p>
            <a:pPr marL="0" lvl="0" indent="0" algn="ctr" rtl="0">
              <a:lnSpc>
                <a:spcPct val="90000"/>
              </a:lnSpc>
              <a:spcBef>
                <a:spcPts val="700"/>
              </a:spcBef>
              <a:spcAft>
                <a:spcPts val="0"/>
              </a:spcAft>
              <a:buSzPts val="1850"/>
              <a:buNone/>
            </a:pPr>
            <a:r>
              <a:rPr lang="en-AU" sz="1850" b="1">
                <a:solidFill>
                  <a:srgbClr val="FF0000"/>
                </a:solidFill>
              </a:rPr>
              <a:t>(Confusion Matrix, Accuracy etc)</a:t>
            </a:r>
            <a:endParaRPr/>
          </a:p>
        </p:txBody>
      </p:sp>
      <p:sp>
        <p:nvSpPr>
          <p:cNvPr id="170" name="Google Shape;170;p7"/>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171" name="Google Shape;171;p7"/>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8"/>
          <p:cNvSpPr txBox="1">
            <a:spLocks noGrp="1"/>
          </p:cNvSpPr>
          <p:nvPr>
            <p:ph type="title"/>
          </p:nvPr>
        </p:nvSpPr>
        <p:spPr>
          <a:xfrm>
            <a:off x="1251678" y="382385"/>
            <a:ext cx="10178322" cy="5960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3600"/>
              <a:buFont typeface="Impact"/>
              <a:buNone/>
            </a:pPr>
            <a:r>
              <a:rPr lang="en-AU" sz="3600"/>
              <a:t>ASSESSING CLASSIFICATION PERFORMANCE</a:t>
            </a:r>
            <a:endParaRPr/>
          </a:p>
        </p:txBody>
      </p:sp>
      <p:sp>
        <p:nvSpPr>
          <p:cNvPr id="177" name="Google Shape;177;p8"/>
          <p:cNvSpPr txBox="1">
            <a:spLocks noGrp="1"/>
          </p:cNvSpPr>
          <p:nvPr>
            <p:ph type="body" idx="1"/>
          </p:nvPr>
        </p:nvSpPr>
        <p:spPr>
          <a:xfrm>
            <a:off x="1251678" y="978409"/>
            <a:ext cx="10178322" cy="4901184"/>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400"/>
              <a:buChar char="•"/>
            </a:pPr>
            <a:r>
              <a:rPr lang="en-AU" sz="2400"/>
              <a:t>After doing the usual Feature Engineering, Selection, and implementing a model and getting some output in forms of a probability or a class, the next step is to find out how effective is the model based on some metric using test datasets. </a:t>
            </a:r>
            <a:endParaRPr/>
          </a:p>
          <a:p>
            <a:pPr marL="228600" lvl="0" indent="-228600" algn="l" rtl="0">
              <a:lnSpc>
                <a:spcPct val="110000"/>
              </a:lnSpc>
              <a:spcBef>
                <a:spcPts val="700"/>
              </a:spcBef>
              <a:spcAft>
                <a:spcPts val="0"/>
              </a:spcAft>
              <a:buSzPts val="2400"/>
              <a:buChar char="•"/>
            </a:pPr>
            <a:r>
              <a:rPr lang="en-AU" sz="2400"/>
              <a:t>The performance of classiﬁcation can be summarised by means of a table known as a contingency table or confusion matrix.</a:t>
            </a:r>
            <a:endParaRPr/>
          </a:p>
          <a:p>
            <a:pPr marL="228600" lvl="0" indent="-228600" algn="l" rtl="0">
              <a:lnSpc>
                <a:spcPct val="110000"/>
              </a:lnSpc>
              <a:spcBef>
                <a:spcPts val="700"/>
              </a:spcBef>
              <a:spcAft>
                <a:spcPts val="0"/>
              </a:spcAft>
              <a:buSzPts val="2400"/>
              <a:buChar char="•"/>
            </a:pPr>
            <a:r>
              <a:rPr lang="en-AU" sz="2400"/>
              <a:t>Another example of metric for evaluation of machine learning algorithms is </a:t>
            </a:r>
            <a:r>
              <a:rPr lang="en-AU" sz="2400" b="1"/>
              <a:t>Precision, Recall </a:t>
            </a:r>
            <a:r>
              <a:rPr lang="en-AU" sz="2400"/>
              <a:t>and </a:t>
            </a:r>
            <a:r>
              <a:rPr lang="en-AU" sz="2400" b="1">
                <a:latin typeface="Arial"/>
                <a:ea typeface="Arial"/>
                <a:cs typeface="Arial"/>
                <a:sym typeface="Arial"/>
              </a:rPr>
              <a:t>F1- score.</a:t>
            </a:r>
            <a:endParaRPr/>
          </a:p>
          <a:p>
            <a:pPr marL="228600" lvl="0" indent="-228600" algn="l" rtl="0">
              <a:lnSpc>
                <a:spcPct val="110000"/>
              </a:lnSpc>
              <a:spcBef>
                <a:spcPts val="700"/>
              </a:spcBef>
              <a:spcAft>
                <a:spcPts val="0"/>
              </a:spcAft>
              <a:buSzPts val="2400"/>
              <a:buChar char="•"/>
            </a:pPr>
            <a:r>
              <a:rPr lang="en-AU" sz="2400"/>
              <a:t>The metrics that you choose to evaluate your machine learning model is very important.</a:t>
            </a:r>
            <a:endParaRPr/>
          </a:p>
          <a:p>
            <a:pPr marL="228600" lvl="0" indent="-228600" algn="l" rtl="0">
              <a:lnSpc>
                <a:spcPct val="110000"/>
              </a:lnSpc>
              <a:spcBef>
                <a:spcPts val="700"/>
              </a:spcBef>
              <a:spcAft>
                <a:spcPts val="0"/>
              </a:spcAft>
              <a:buSzPts val="2400"/>
              <a:buChar char="•"/>
            </a:pPr>
            <a:r>
              <a:rPr lang="en-AU" sz="2400"/>
              <a:t>Choice of metrics influences how the performance of machine learning algorithms is measured and compared. </a:t>
            </a:r>
            <a:endParaRPr/>
          </a:p>
          <a:p>
            <a:pPr marL="228600" lvl="0" indent="-76200" algn="l" rtl="0">
              <a:lnSpc>
                <a:spcPct val="110000"/>
              </a:lnSpc>
              <a:spcBef>
                <a:spcPts val="700"/>
              </a:spcBef>
              <a:spcAft>
                <a:spcPts val="0"/>
              </a:spcAft>
              <a:buSzPts val="2400"/>
              <a:buNone/>
            </a:pPr>
            <a:endParaRPr sz="2400" b="1">
              <a:latin typeface="Arial"/>
              <a:ea typeface="Arial"/>
              <a:cs typeface="Arial"/>
              <a:sym typeface="Arial"/>
            </a:endParaRPr>
          </a:p>
          <a:p>
            <a:pPr marL="228600" lvl="0" indent="-76200" algn="l" rtl="0">
              <a:lnSpc>
                <a:spcPct val="110000"/>
              </a:lnSpc>
              <a:spcBef>
                <a:spcPts val="700"/>
              </a:spcBef>
              <a:spcAft>
                <a:spcPts val="0"/>
              </a:spcAft>
              <a:buSzPts val="2400"/>
              <a:buNone/>
            </a:pPr>
            <a:endParaRPr sz="2400"/>
          </a:p>
        </p:txBody>
      </p:sp>
      <p:sp>
        <p:nvSpPr>
          <p:cNvPr id="178" name="Google Shape;178;p8"/>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AU"/>
              <a:t>PPT BY: Madhav Mishra</a:t>
            </a:r>
            <a:endParaRPr/>
          </a:p>
        </p:txBody>
      </p:sp>
      <p:sp>
        <p:nvSpPr>
          <p:cNvPr id="179" name="Google Shape;179;p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3"/>
        <p:cNvGrpSpPr/>
        <p:nvPr/>
      </p:nvGrpSpPr>
      <p:grpSpPr>
        <a:xfrm>
          <a:off x="0" y="0"/>
          <a:ext cx="0" cy="0"/>
          <a:chOff x="0" y="0"/>
          <a:chExt cx="0" cy="0"/>
        </a:xfrm>
      </p:grpSpPr>
      <p:sp>
        <p:nvSpPr>
          <p:cNvPr id="184" name="Google Shape;184;p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5" name="Google Shape;185;p9"/>
          <p:cNvSpPr txBox="1">
            <a:spLocks noGrp="1"/>
          </p:cNvSpPr>
          <p:nvPr>
            <p:ph type="title"/>
          </p:nvPr>
        </p:nvSpPr>
        <p:spPr>
          <a:xfrm>
            <a:off x="712201" y="49421"/>
            <a:ext cx="3111669" cy="3969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2"/>
              </a:buClr>
              <a:buSzPts val="2000"/>
              <a:buFont typeface="Impact"/>
              <a:buNone/>
            </a:pPr>
            <a:r>
              <a:rPr lang="en-AU" sz="2000"/>
              <a:t>CONFUSION MATRIX</a:t>
            </a:r>
            <a:endParaRPr/>
          </a:p>
        </p:txBody>
      </p:sp>
      <p:sp>
        <p:nvSpPr>
          <p:cNvPr id="186" name="Google Shape;186;p9"/>
          <p:cNvSpPr/>
          <p:nvPr/>
        </p:nvSpPr>
        <p:spPr>
          <a:xfrm>
            <a:off x="0"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txBox="1">
            <a:spLocks noGrp="1"/>
          </p:cNvSpPr>
          <p:nvPr>
            <p:ph type="body" idx="1"/>
          </p:nvPr>
        </p:nvSpPr>
        <p:spPr>
          <a:xfrm>
            <a:off x="605196" y="643468"/>
            <a:ext cx="3433403" cy="6011856"/>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800"/>
              <a:buChar char="•"/>
            </a:pPr>
            <a:r>
              <a:rPr lang="en-AU" sz="1800"/>
              <a:t>The Confusion matrix is one of the most intuitive and easiest metrics used for finding the correctness and accuracy of the model.</a:t>
            </a:r>
            <a:endParaRPr/>
          </a:p>
          <a:p>
            <a:pPr marL="228600" lvl="0" indent="-228600" algn="l" rtl="0">
              <a:lnSpc>
                <a:spcPct val="100000"/>
              </a:lnSpc>
              <a:spcBef>
                <a:spcPts val="700"/>
              </a:spcBef>
              <a:spcAft>
                <a:spcPts val="0"/>
              </a:spcAft>
              <a:buSzPts val="1800"/>
              <a:buChar char="•"/>
            </a:pPr>
            <a:r>
              <a:rPr lang="en-AU" sz="1800"/>
              <a:t> It is used for Classification problem where the output can be of two or more types of classes.</a:t>
            </a:r>
            <a:endParaRPr/>
          </a:p>
          <a:p>
            <a:pPr marL="228600" lvl="0" indent="-228600" algn="l" rtl="0">
              <a:lnSpc>
                <a:spcPct val="100000"/>
              </a:lnSpc>
              <a:spcBef>
                <a:spcPts val="700"/>
              </a:spcBef>
              <a:spcAft>
                <a:spcPts val="0"/>
              </a:spcAft>
              <a:buSzPts val="1800"/>
              <a:buChar char="•"/>
            </a:pPr>
            <a:r>
              <a:rPr lang="en-AU" sz="1800"/>
              <a:t>It is the easiest way to measure the performance of a classifier. </a:t>
            </a:r>
            <a:endParaRPr/>
          </a:p>
          <a:p>
            <a:pPr marL="228600" lvl="0" indent="-228600" algn="l" rtl="0">
              <a:lnSpc>
                <a:spcPct val="100000"/>
              </a:lnSpc>
              <a:spcBef>
                <a:spcPts val="700"/>
              </a:spcBef>
              <a:spcAft>
                <a:spcPts val="0"/>
              </a:spcAft>
              <a:buSzPts val="1800"/>
              <a:buChar char="•"/>
            </a:pPr>
            <a:r>
              <a:rPr lang="en-AU" sz="1800"/>
              <a:t>A confusion matrix is basically a table with two dimensions namely “Actual” and “Predicted”.</a:t>
            </a:r>
            <a:endParaRPr/>
          </a:p>
          <a:p>
            <a:pPr marL="228600" lvl="0" indent="-228600" algn="l" rtl="0">
              <a:lnSpc>
                <a:spcPct val="100000"/>
              </a:lnSpc>
              <a:spcBef>
                <a:spcPts val="700"/>
              </a:spcBef>
              <a:spcAft>
                <a:spcPts val="0"/>
              </a:spcAft>
              <a:buSzPts val="1800"/>
              <a:buChar char="•"/>
            </a:pPr>
            <a:r>
              <a:rPr lang="en-AU" sz="1800"/>
              <a:t> Both the dimensions have </a:t>
            </a:r>
            <a:r>
              <a:rPr lang="en-AU" sz="1800" b="1"/>
              <a:t>“True Positives (TP)”, “True Negatives (TN)”, “False Positives (FP)”, “False Negatives (FN)”.</a:t>
            </a:r>
            <a:endParaRPr/>
          </a:p>
          <a:p>
            <a:pPr marL="228600" lvl="0" indent="-114300" algn="l" rtl="0">
              <a:lnSpc>
                <a:spcPct val="100000"/>
              </a:lnSpc>
              <a:spcBef>
                <a:spcPts val="700"/>
              </a:spcBef>
              <a:spcAft>
                <a:spcPts val="0"/>
              </a:spcAft>
              <a:buSzPts val="1800"/>
              <a:buNone/>
            </a:pPr>
            <a:endParaRPr sz="1800"/>
          </a:p>
          <a:p>
            <a:pPr marL="0" lvl="0" indent="0" algn="l" rtl="0">
              <a:lnSpc>
                <a:spcPct val="100000"/>
              </a:lnSpc>
              <a:spcBef>
                <a:spcPts val="700"/>
              </a:spcBef>
              <a:spcAft>
                <a:spcPts val="0"/>
              </a:spcAft>
              <a:buSzPts val="1800"/>
              <a:buNone/>
            </a:pPr>
            <a:endParaRPr sz="1800"/>
          </a:p>
          <a:p>
            <a:pPr marL="228600" lvl="0" indent="-114300" algn="l" rtl="0">
              <a:lnSpc>
                <a:spcPct val="100000"/>
              </a:lnSpc>
              <a:spcBef>
                <a:spcPts val="700"/>
              </a:spcBef>
              <a:spcAft>
                <a:spcPts val="0"/>
              </a:spcAft>
              <a:buSzPts val="1800"/>
              <a:buNone/>
            </a:pPr>
            <a:endParaRPr sz="1800"/>
          </a:p>
        </p:txBody>
      </p:sp>
      <p:sp>
        <p:nvSpPr>
          <p:cNvPr id="188" name="Google Shape;188;p9"/>
          <p:cNvSpPr/>
          <p:nvPr/>
        </p:nvSpPr>
        <p:spPr>
          <a:xfrm>
            <a:off x="4038601" y="643467"/>
            <a:ext cx="7391400" cy="55649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89" name="Google Shape;189;p9" descr="Image for post"/>
          <p:cNvPicPr preferRelativeResize="0"/>
          <p:nvPr/>
        </p:nvPicPr>
        <p:blipFill rotWithShape="1">
          <a:blip r:embed="rId3">
            <a:alphaModFix/>
          </a:blip>
          <a:srcRect/>
          <a:stretch/>
        </p:blipFill>
        <p:spPr>
          <a:xfrm>
            <a:off x="4711748" y="1876857"/>
            <a:ext cx="6074784" cy="3098139"/>
          </a:xfrm>
          <a:prstGeom prst="rect">
            <a:avLst/>
          </a:prstGeom>
          <a:noFill/>
          <a:ln>
            <a:noFill/>
          </a:ln>
        </p:spPr>
      </p:pic>
      <p:sp>
        <p:nvSpPr>
          <p:cNvPr id="190" name="Google Shape;190;p9"/>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AU"/>
              <a:t>PPT BY: Madhav Mishra</a:t>
            </a:r>
            <a:endParaRPr/>
          </a:p>
        </p:txBody>
      </p:sp>
      <p:sp>
        <p:nvSpPr>
          <p:cNvPr id="191" name="Google Shape;191;p9"/>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AU"/>
              <a:t>9</a:t>
            </a:fld>
            <a:endParaRPr/>
          </a:p>
        </p:txBody>
      </p:sp>
    </p:spTree>
  </p:cSld>
  <p:clrMapOvr>
    <a:masterClrMapping/>
  </p:clrMapOvr>
</p:sld>
</file>

<file path=ppt/theme/theme1.xml><?xml version="1.0" encoding="utf-8"?>
<a:theme xmlns:a="http://schemas.openxmlformats.org/drawingml/2006/main" name="Badge">
  <a:themeElements>
    <a:clrScheme name="Badge">
      <a:dk1>
        <a:srgbClr val="000000"/>
      </a:dk1>
      <a:lt1>
        <a:srgbClr val="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dge">
  <a:themeElements>
    <a:clrScheme name="Badge">
      <a:dk1>
        <a:srgbClr val="000000"/>
      </a:dk1>
      <a:lt1>
        <a:srgbClr val="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ab56b7-6ec4-4073-8d92-ac7cc2e7a5df}" enabled="1" method="Privileged" siteId="{49dfc6a3-5fb7-49f4-adea-c54e725bb854}" contentBits="2" removed="0"/>
</clbl:labelList>
</file>

<file path=docProps/app.xml><?xml version="1.0" encoding="utf-8"?>
<Properties xmlns="http://schemas.openxmlformats.org/officeDocument/2006/extended-properties" xmlns:vt="http://schemas.openxmlformats.org/officeDocument/2006/docPropsVTypes">
  <TotalTime>0</TotalTime>
  <Words>6296</Words>
  <Application>Microsoft Office PowerPoint</Application>
  <PresentationFormat>Widescreen</PresentationFormat>
  <Paragraphs>470</Paragraphs>
  <Slides>58</Slides>
  <Notes>58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58</vt:i4>
      </vt:variant>
    </vt:vector>
  </HeadingPairs>
  <TitlesOfParts>
    <vt:vector size="68" baseType="lpstr">
      <vt:lpstr>Arial</vt:lpstr>
      <vt:lpstr>Georgia</vt:lpstr>
      <vt:lpstr>Gill Sans</vt:lpstr>
      <vt:lpstr>Algerian</vt:lpstr>
      <vt:lpstr>Impact</vt:lpstr>
      <vt:lpstr>Calibri</vt:lpstr>
      <vt:lpstr>Comic Sans MS</vt:lpstr>
      <vt:lpstr>Noto Sans Symbols</vt:lpstr>
      <vt:lpstr>Badge</vt:lpstr>
      <vt:lpstr>Badge</vt:lpstr>
      <vt:lpstr>MACHINE LEARNING</vt:lpstr>
      <vt:lpstr>TOPICS TO BE COVERED…</vt:lpstr>
      <vt:lpstr>WHAT IS CLASSIFICATION?</vt:lpstr>
      <vt:lpstr>PowerPoint Presentation</vt:lpstr>
      <vt:lpstr>BINARY CLASSIFICATION</vt:lpstr>
      <vt:lpstr>EXAMPLE – BINARY CLASSIFICATION</vt:lpstr>
      <vt:lpstr>STEPS TO BUILD A CLASSIFIER USING PYTHON</vt:lpstr>
      <vt:lpstr>ASSESSING CLASSIFICATION PERFORMANCE</vt:lpstr>
      <vt:lpstr>CONFUSION MATRIX</vt:lpstr>
      <vt:lpstr>TERMS ASSOCIATED WITH CONFUSION MATRIX: </vt:lpstr>
      <vt:lpstr>PLOTTING OF CONFUSION MATRIX</vt:lpstr>
      <vt:lpstr>HOW DO WE REMEMBER  THIS…??</vt:lpstr>
      <vt:lpstr>ACCURACY </vt:lpstr>
      <vt:lpstr>WHEN TO USE ACCURACY</vt:lpstr>
      <vt:lpstr>PRECISION  </vt:lpstr>
      <vt:lpstr>RECALL OR SENSITIVITY </vt:lpstr>
      <vt:lpstr>WHEN TO USE PRECISION AND WHEN TO USE RECALL..</vt:lpstr>
      <vt:lpstr>SPECIFICITY </vt:lpstr>
      <vt:lpstr>F1 SCORE </vt:lpstr>
      <vt:lpstr>F1 SCORE </vt:lpstr>
      <vt:lpstr>CLASS PROBABILITY ESTIMATION ASSESSING CLASS PROBABILITY ESTIMATES</vt:lpstr>
      <vt:lpstr>PowerPoint Presentation</vt:lpstr>
      <vt:lpstr>AUC: AREA UNDER THE CURVE </vt:lpstr>
      <vt:lpstr>PowerPoint Presentation</vt:lpstr>
      <vt:lpstr>PowerPoint Presentation</vt:lpstr>
      <vt:lpstr>PowerPoint Presentation</vt:lpstr>
      <vt:lpstr>CHECKING THE UNDERSTANDING (ROC AND AUC) VIA PLOTTING</vt:lpstr>
      <vt:lpstr>PowerPoint Presentation</vt:lpstr>
      <vt:lpstr>MULTICLASS CLASSIFICATION</vt:lpstr>
      <vt:lpstr>PowerPoint Presentation</vt:lpstr>
      <vt:lpstr>PowerPoint Presentation</vt:lpstr>
      <vt:lpstr>WHAT IS REGRESSION?</vt:lpstr>
      <vt:lpstr>LET US KNOW OUR REGRESSION MORE ..</vt:lpstr>
      <vt:lpstr>PowerPoint Presentation</vt:lpstr>
      <vt:lpstr>ASSESSING PERFORMANCE OF REGRESSION- ERROR MEASURES</vt:lpstr>
      <vt:lpstr>MEAN ABSOLUTE ERROR (MAE) </vt:lpstr>
      <vt:lpstr>ROOT MEAN SQUARE ERROR</vt:lpstr>
      <vt:lpstr>R-SQUARED</vt:lpstr>
      <vt:lpstr>PowerPoint Presentation</vt:lpstr>
      <vt:lpstr>MATHEMATICAL INTUITION BEHIND R2 </vt:lpstr>
      <vt:lpstr>PowerPoint Presentation</vt:lpstr>
      <vt:lpstr>PowerPoint Presentation</vt:lpstr>
      <vt:lpstr>OVERFITTING- CATALYSTS FOR OVERFITTING</vt:lpstr>
      <vt:lpstr>PowerPoint Presentation</vt:lpstr>
      <vt:lpstr>PowerPoint Presentation</vt:lpstr>
      <vt:lpstr>PowerPoint Presentation</vt:lpstr>
      <vt:lpstr>EXAMPLE</vt:lpstr>
      <vt:lpstr>PowerPoint Presentation</vt:lpstr>
      <vt:lpstr>PowerPoint Presentation</vt:lpstr>
      <vt:lpstr>CASE STUDY OF POLYNOMIAL REGRESSION.</vt:lpstr>
      <vt:lpstr>PowerPoint Presentation</vt:lpstr>
      <vt:lpstr>THEORY OF GENERALIZATION: HYPOTHESIS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Mishra, Madhav</dc:creator>
  <cp:lastModifiedBy>Madhav Mishra</cp:lastModifiedBy>
  <cp:revision>1</cp:revision>
  <dcterms:created xsi:type="dcterms:W3CDTF">2020-09-15T11:12:22Z</dcterms:created>
  <dcterms:modified xsi:type="dcterms:W3CDTF">2022-12-22T15:13:09Z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Badge:3\Badge:3</vt:lpwstr>
  </property>
  <property fmtid="{D5CDD505-2E9C-101B-9397-08002B2CF9AE}" pid="3" name="ClassificationContentMarkingFooterText">
    <vt:lpwstr>General</vt:lpwstr>
  </property>
</Properties>
</file>